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318" r:id="rId39"/>
    <p:sldId id="296"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66EC027-F9CD-6C84-1F1D-2012C569894C}" v="812" dt="2023-03-18T01:31:17.145"/>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5" d="100"/>
          <a:sy n="95" d="100"/>
        </p:scale>
        <p:origin x="1452"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3/19/2023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jpe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17966996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41</a:t>
            </a:fld>
            <a:endParaRPr lang="en-US"/>
          </a:p>
        </p:txBody>
      </p:sp>
    </p:spTree>
    <p:extLst>
      <p:ext uri="{BB962C8B-B14F-4D97-AF65-F5344CB8AC3E}">
        <p14:creationId xmlns:p14="http://schemas.microsoft.com/office/powerpoint/2010/main" val="21935050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hgomez32/IBM-Respository/blob/a54e032e7ec1108898b7ee7741d12d1114da5d3d/Applied%20Data%20Science%20Capstone/Week%201/Data%20Wrangling.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hgomez32/IBM-Respository/blob/4bacc7b15ecc9e103b2267296599f1868c2e113e/Applied%20Data%20Science%20Capstone/Week%202/Exploratory%20Data%20Analysis%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hgomez32/IBM-Respository/blob/3eee4a668d7b7b9134738b4c166a9560ff0daf1a/Applied%20Data%20Science%20Capstone/Week%202/Exploratory%20Data%20Analysis%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hgomez32/IBM-Respository/blob/a54e032e7ec1108898b7ee7741d12d1114da5d3d/Applied%20Data%20Science%20Capstone/Week%203/Folium.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hgomez32/IBM-Respository/blob/554966d1e2e202b1e3bb0413591eac27b1e55779/Applied%20Data%20Science%20Capstone/Week%203/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hgomez32/IBM-Respository/blob/554966d1e2e202b1e3bb0413591eac27b1e55779/Applied%20Data%20Science%20Capstone/Week%204/Machine_Learning_Prediciton_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4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hgomez32/IBM-Respository/blob/a54e032e7ec1108898b7ee7741d12d1114da5d3d/Applied%20Data%20Science%20Capstone/Week%201/Complete%20the%20Data%20Collection%20API%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hgomez32/IBM-Respository/blob/a54e032e7ec1108898b7ee7741d12d1114da5d3d/Applied%20Data%20Science%20Capstone/Week%201/Complete%20the%20Data%20Collection%20with%20Web%20Scraping%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Hugo Gomez</a:t>
            </a:r>
          </a:p>
          <a:p>
            <a:r>
              <a:rPr lang="en-US" dirty="0">
                <a:solidFill>
                  <a:schemeClr val="bg2"/>
                </a:solidFill>
                <a:latin typeface="Abadi" panose="020B0604020104020204" pitchFamily="34" charset="0"/>
                <a:ea typeface="SF Pro" pitchFamily="2" charset="0"/>
                <a:cs typeface="SF Pro" pitchFamily="2" charset="0"/>
              </a:rPr>
              <a:t>3/17/2023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Goal is to remove any missing values in order to ensure that the data is accurate </a:t>
            </a:r>
          </a:p>
          <a:p>
            <a:r>
              <a:rPr lang="en-US" sz="2200" dirty="0">
                <a:solidFill>
                  <a:schemeClr val="accent3">
                    <a:lumMod val="25000"/>
                  </a:schemeClr>
                </a:solidFill>
                <a:latin typeface="Abadi" panose="020B0604020104020204" pitchFamily="34" charset="0"/>
              </a:rPr>
              <a:t>Determine the proper data labels that would be used for training supervised models </a:t>
            </a:r>
          </a:p>
          <a:p>
            <a:r>
              <a:rPr lang="en-US" sz="2200" dirty="0">
                <a:solidFill>
                  <a:schemeClr val="accent3">
                    <a:lumMod val="25000"/>
                  </a:schemeClr>
                </a:solidFill>
                <a:latin typeface="Abadi" panose="020B0604020104020204" pitchFamily="34" charset="0"/>
              </a:rPr>
              <a:t>Calculate the number of launches on each site </a:t>
            </a:r>
          </a:p>
          <a:p>
            <a:r>
              <a:rPr lang="en-US" sz="2200" dirty="0">
                <a:solidFill>
                  <a:schemeClr val="accent3">
                    <a:lumMod val="25000"/>
                  </a:schemeClr>
                </a:solidFill>
                <a:latin typeface="Abadi" panose="020B0604020104020204" pitchFamily="34" charset="0"/>
              </a:rPr>
              <a:t>Calculate the number and occurrence of each orbit </a:t>
            </a:r>
          </a:p>
          <a:p>
            <a:r>
              <a:rPr lang="en-US" sz="2200" dirty="0">
                <a:solidFill>
                  <a:schemeClr val="accent3">
                    <a:lumMod val="25000"/>
                  </a:schemeClr>
                </a:solidFill>
                <a:latin typeface="Abadi" panose="020B0604020104020204" pitchFamily="34" charset="0"/>
              </a:rPr>
              <a:t>Calculate the number and occurrence of mission outcome per orbit</a:t>
            </a:r>
          </a:p>
          <a:p>
            <a:r>
              <a:rPr lang="en-US" sz="2200" dirty="0">
                <a:solidFill>
                  <a:schemeClr val="accent3">
                    <a:lumMod val="25000"/>
                  </a:schemeClr>
                </a:solidFill>
                <a:latin typeface="Abadi" panose="020B0604020104020204" pitchFamily="34" charset="0"/>
              </a:rPr>
              <a:t>Create a landing outcome label from Outcome column </a:t>
            </a:r>
          </a:p>
          <a:p>
            <a:r>
              <a:rPr lang="en-US" dirty="0" err="1">
                <a:hlinkClick r:id="rId3"/>
              </a:rPr>
              <a:t>Github</a:t>
            </a:r>
            <a:r>
              <a:rPr lang="en-US" dirty="0">
                <a:hlinkClick r:id="rId3"/>
              </a:rPr>
              <a:t> Link - Data Wrangling</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71599"/>
            <a:ext cx="8427719" cy="3388043"/>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Visualize the relationship between Flight Number and Launch Site  with a scatter point chart</a:t>
            </a:r>
          </a:p>
          <a:p>
            <a:pPr>
              <a:lnSpc>
                <a:spcPct val="100000"/>
              </a:lnSpc>
              <a:spcBef>
                <a:spcPts val="1400"/>
              </a:spcBef>
            </a:pPr>
            <a:r>
              <a:rPr lang="en-US" sz="2000" dirty="0">
                <a:solidFill>
                  <a:schemeClr val="accent3">
                    <a:lumMod val="25000"/>
                  </a:schemeClr>
                </a:solidFill>
                <a:latin typeface="Abadi"/>
              </a:rPr>
              <a:t>Visualize the relationship between Payload and Launch Site with a scatter point chart </a:t>
            </a:r>
          </a:p>
          <a:p>
            <a:pPr>
              <a:lnSpc>
                <a:spcPct val="100000"/>
              </a:lnSpc>
              <a:spcBef>
                <a:spcPts val="1400"/>
              </a:spcBef>
            </a:pPr>
            <a:r>
              <a:rPr lang="en-US" sz="2000" dirty="0">
                <a:solidFill>
                  <a:schemeClr val="accent3">
                    <a:lumMod val="25000"/>
                  </a:schemeClr>
                </a:solidFill>
                <a:latin typeface="Abadi"/>
              </a:rPr>
              <a:t>Visualize the relationship between success rate of each orbit type with a bar chart</a:t>
            </a:r>
          </a:p>
          <a:p>
            <a:pPr>
              <a:lnSpc>
                <a:spcPct val="100000"/>
              </a:lnSpc>
              <a:spcBef>
                <a:spcPts val="1400"/>
              </a:spcBef>
            </a:pPr>
            <a:r>
              <a:rPr lang="en-US" sz="2000" dirty="0">
                <a:solidFill>
                  <a:schemeClr val="accent3">
                    <a:lumMod val="25000"/>
                  </a:schemeClr>
                </a:solidFill>
                <a:latin typeface="Abadi"/>
              </a:rPr>
              <a:t>Visualized the relationship between Flight Number and Orbit type with a scatter point chart</a:t>
            </a:r>
          </a:p>
          <a:p>
            <a:pPr>
              <a:lnSpc>
                <a:spcPct val="100000"/>
              </a:lnSpc>
              <a:spcBef>
                <a:spcPts val="1400"/>
              </a:spcBef>
            </a:pPr>
            <a:r>
              <a:rPr lang="en-US" sz="2000" dirty="0">
                <a:solidFill>
                  <a:schemeClr val="accent3">
                    <a:lumMod val="25000"/>
                  </a:schemeClr>
                </a:solidFill>
                <a:latin typeface="Abadi"/>
              </a:rPr>
              <a:t>Visualize the relationship between Payload and Orbit type </a:t>
            </a:r>
          </a:p>
          <a:p>
            <a:pPr>
              <a:lnSpc>
                <a:spcPct val="100000"/>
              </a:lnSpc>
              <a:spcBef>
                <a:spcPts val="1400"/>
              </a:spcBef>
            </a:pPr>
            <a:r>
              <a:rPr lang="en-US" sz="2000" dirty="0">
                <a:solidFill>
                  <a:schemeClr val="accent3">
                    <a:lumMod val="25000"/>
                  </a:schemeClr>
                </a:solidFill>
                <a:latin typeface="Abadi"/>
              </a:rPr>
              <a:t>Visualize the launch success yearly trend with a line chart</a:t>
            </a:r>
          </a:p>
          <a:p>
            <a:pPr>
              <a:lnSpc>
                <a:spcPct val="100000"/>
              </a:lnSpc>
            </a:pPr>
            <a:r>
              <a:rPr lang="en-US" sz="2000" dirty="0" err="1">
                <a:hlinkClick r:id="rId3"/>
              </a:rPr>
              <a:t>Github</a:t>
            </a:r>
            <a:r>
              <a:rPr lang="en-US" sz="2000" dirty="0">
                <a:hlinkClick r:id="rId3"/>
              </a:rPr>
              <a:t> Link - EDA with Data Visualization</a:t>
            </a:r>
            <a:endParaRPr lang="en-US" sz="2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74235"/>
            <a:ext cx="9745589" cy="4351338"/>
          </a:xfrm>
          <a:prstGeom prst="rect">
            <a:avLst/>
          </a:prstGeom>
        </p:spPr>
        <p:txBody>
          <a:bodyPr lIns="91440" tIns="45720" rIns="91440" bIns="45720" anchor="t"/>
          <a:lstStyle/>
          <a:p>
            <a:pPr marL="0">
              <a:lnSpc>
                <a:spcPct val="100000"/>
              </a:lnSpc>
              <a:spcBef>
                <a:spcPts val="0"/>
              </a:spcBef>
            </a:pPr>
            <a:r>
              <a:rPr lang="en-US" sz="1800" dirty="0">
                <a:solidFill>
                  <a:schemeClr val="accent3">
                    <a:lumMod val="25000"/>
                  </a:schemeClr>
                </a:solidFill>
                <a:latin typeface="Abadi"/>
              </a:rPr>
              <a:t>Display the names of the unique launch sites in the space mission</a:t>
            </a:r>
          </a:p>
          <a:p>
            <a:pPr marL="0">
              <a:lnSpc>
                <a:spcPct val="100000"/>
              </a:lnSpc>
              <a:spcBef>
                <a:spcPts val="0"/>
              </a:spcBef>
            </a:pPr>
            <a:r>
              <a:rPr lang="en-US" sz="1800" dirty="0">
                <a:solidFill>
                  <a:schemeClr val="accent3">
                    <a:lumMod val="25000"/>
                  </a:schemeClr>
                </a:solidFill>
                <a:latin typeface="Abadi"/>
              </a:rPr>
              <a:t>Display 5 records where launch sites begin with the string 'CCA'</a:t>
            </a:r>
          </a:p>
          <a:p>
            <a:pPr marL="0">
              <a:lnSpc>
                <a:spcPct val="100000"/>
              </a:lnSpc>
              <a:spcBef>
                <a:spcPts val="0"/>
              </a:spcBef>
            </a:pPr>
            <a:r>
              <a:rPr lang="en-US" sz="1800" dirty="0">
                <a:solidFill>
                  <a:schemeClr val="accent3">
                    <a:lumMod val="25000"/>
                  </a:schemeClr>
                </a:solidFill>
                <a:latin typeface="Abadi"/>
              </a:rPr>
              <a:t>Display the total payload mass carried by boosters launched by NASA (CRS)</a:t>
            </a:r>
          </a:p>
          <a:p>
            <a:pPr marL="0">
              <a:lnSpc>
                <a:spcPct val="100000"/>
              </a:lnSpc>
              <a:spcBef>
                <a:spcPts val="0"/>
              </a:spcBef>
            </a:pPr>
            <a:r>
              <a:rPr lang="en-US" sz="1800" dirty="0">
                <a:solidFill>
                  <a:schemeClr val="accent3">
                    <a:lumMod val="25000"/>
                  </a:schemeClr>
                </a:solidFill>
                <a:latin typeface="Abadi"/>
              </a:rPr>
              <a:t>Display average payload mass carried by booster version F9 v1.1</a:t>
            </a:r>
          </a:p>
          <a:p>
            <a:pPr marL="0">
              <a:lnSpc>
                <a:spcPct val="100000"/>
              </a:lnSpc>
              <a:spcBef>
                <a:spcPts val="0"/>
              </a:spcBef>
            </a:pPr>
            <a:r>
              <a:rPr lang="en-US" sz="1800" dirty="0">
                <a:solidFill>
                  <a:schemeClr val="accent3">
                    <a:lumMod val="25000"/>
                  </a:schemeClr>
                </a:solidFill>
                <a:latin typeface="Abadi"/>
              </a:rPr>
              <a:t>List the date when the first successful landing outcome in ground pad was achieved.</a:t>
            </a:r>
          </a:p>
          <a:p>
            <a:pPr marL="0">
              <a:lnSpc>
                <a:spcPct val="100000"/>
              </a:lnSpc>
              <a:spcBef>
                <a:spcPts val="0"/>
              </a:spcBef>
            </a:pPr>
            <a:r>
              <a:rPr lang="en-US" sz="1800" dirty="0">
                <a:solidFill>
                  <a:schemeClr val="accent3">
                    <a:lumMod val="25000"/>
                  </a:schemeClr>
                </a:solidFill>
                <a:latin typeface="Abadi"/>
              </a:rPr>
              <a:t>List the names of the boosters which have success in drone ship and have payload mass greater than 4000 but less than 6000</a:t>
            </a:r>
          </a:p>
          <a:p>
            <a:pPr marL="0">
              <a:lnSpc>
                <a:spcPct val="100000"/>
              </a:lnSpc>
              <a:spcBef>
                <a:spcPts val="0"/>
              </a:spcBef>
            </a:pPr>
            <a:r>
              <a:rPr lang="en-US" sz="1800" dirty="0">
                <a:solidFill>
                  <a:schemeClr val="accent3">
                    <a:lumMod val="25000"/>
                  </a:schemeClr>
                </a:solidFill>
                <a:latin typeface="Abadi"/>
              </a:rPr>
              <a:t>List the total number of successful and failure mission outcomes</a:t>
            </a:r>
          </a:p>
          <a:p>
            <a:pPr marL="0">
              <a:lnSpc>
                <a:spcPct val="100000"/>
              </a:lnSpc>
              <a:spcBef>
                <a:spcPts val="0"/>
              </a:spcBef>
            </a:pPr>
            <a:r>
              <a:rPr lang="en-US" sz="1800" dirty="0">
                <a:solidFill>
                  <a:schemeClr val="accent3">
                    <a:lumMod val="25000"/>
                  </a:schemeClr>
                </a:solidFill>
                <a:latin typeface="Abadi"/>
              </a:rPr>
              <a:t>List the names of the </a:t>
            </a:r>
            <a:r>
              <a:rPr lang="en-US" sz="1800" dirty="0" err="1">
                <a:solidFill>
                  <a:schemeClr val="accent3">
                    <a:lumMod val="25000"/>
                  </a:schemeClr>
                </a:solidFill>
                <a:latin typeface="Abadi"/>
              </a:rPr>
              <a:t>booster_versions</a:t>
            </a:r>
            <a:r>
              <a:rPr lang="en-US" sz="1800" dirty="0">
                <a:solidFill>
                  <a:schemeClr val="accent3">
                    <a:lumMod val="25000"/>
                  </a:schemeClr>
                </a:solidFill>
                <a:latin typeface="Abadi"/>
              </a:rPr>
              <a:t> which have carried the maximum payload mass</a:t>
            </a:r>
          </a:p>
          <a:p>
            <a:pPr marL="0">
              <a:lnSpc>
                <a:spcPct val="100000"/>
              </a:lnSpc>
              <a:spcBef>
                <a:spcPts val="0"/>
              </a:spcBef>
            </a:pPr>
            <a:r>
              <a:rPr lang="en-US" sz="1800" dirty="0">
                <a:solidFill>
                  <a:schemeClr val="accent3">
                    <a:lumMod val="25000"/>
                  </a:schemeClr>
                </a:solidFill>
                <a:latin typeface="Abadi"/>
              </a:rPr>
              <a:t>List the records which will display the month names, failure </a:t>
            </a:r>
            <a:r>
              <a:rPr lang="en-US" sz="1800" dirty="0" err="1">
                <a:solidFill>
                  <a:schemeClr val="accent3">
                    <a:lumMod val="25000"/>
                  </a:schemeClr>
                </a:solidFill>
                <a:latin typeface="Abadi"/>
              </a:rPr>
              <a:t>landing_outcomes</a:t>
            </a:r>
            <a:r>
              <a:rPr lang="en-US" sz="1800" dirty="0">
                <a:solidFill>
                  <a:schemeClr val="accent3">
                    <a:lumMod val="25000"/>
                  </a:schemeClr>
                </a:solidFill>
                <a:latin typeface="Abadi"/>
              </a:rPr>
              <a:t> in drone ship ,booster versions, </a:t>
            </a:r>
            <a:r>
              <a:rPr lang="en-US" sz="1800" dirty="0" err="1">
                <a:solidFill>
                  <a:schemeClr val="accent3">
                    <a:lumMod val="25000"/>
                  </a:schemeClr>
                </a:solidFill>
                <a:latin typeface="Abadi"/>
              </a:rPr>
              <a:t>launch_site</a:t>
            </a:r>
            <a:r>
              <a:rPr lang="en-US" sz="1800" dirty="0">
                <a:solidFill>
                  <a:schemeClr val="accent3">
                    <a:lumMod val="25000"/>
                  </a:schemeClr>
                </a:solidFill>
                <a:latin typeface="Abadi"/>
              </a:rPr>
              <a:t> for the months in year 2015.</a:t>
            </a:r>
          </a:p>
          <a:p>
            <a:pPr marL="0">
              <a:lnSpc>
                <a:spcPct val="100000"/>
              </a:lnSpc>
              <a:spcBef>
                <a:spcPts val="0"/>
              </a:spcBef>
            </a:pPr>
            <a:r>
              <a:rPr lang="en-US" sz="1800" dirty="0">
                <a:solidFill>
                  <a:schemeClr val="accent3">
                    <a:lumMod val="25000"/>
                  </a:schemeClr>
                </a:solidFill>
                <a:latin typeface="Abadi"/>
              </a:rPr>
              <a:t>Rank the count of successful </a:t>
            </a:r>
            <a:r>
              <a:rPr lang="en-US" sz="1800" dirty="0" err="1">
                <a:solidFill>
                  <a:schemeClr val="accent3">
                    <a:lumMod val="25000"/>
                  </a:schemeClr>
                </a:solidFill>
                <a:latin typeface="Abadi"/>
              </a:rPr>
              <a:t>landing_outcomes</a:t>
            </a:r>
            <a:r>
              <a:rPr lang="en-US" sz="1800" dirty="0">
                <a:solidFill>
                  <a:schemeClr val="accent3">
                    <a:lumMod val="25000"/>
                  </a:schemeClr>
                </a:solidFill>
                <a:latin typeface="Abadi"/>
              </a:rPr>
              <a:t> between the date 04-06-2010 and 20-03-2017 in descending order.</a:t>
            </a:r>
            <a:endParaRPr lang="en-US" sz="1800" dirty="0">
              <a:solidFill>
                <a:schemeClr val="accent3">
                  <a:lumMod val="25000"/>
                </a:schemeClr>
              </a:solidFill>
              <a:latin typeface="Abadi"/>
              <a:hlinkClick r:id="rId3"/>
            </a:endParaRPr>
          </a:p>
          <a:p>
            <a:pPr marL="0">
              <a:lnSpc>
                <a:spcPct val="100000"/>
              </a:lnSpc>
              <a:spcBef>
                <a:spcPts val="1400"/>
              </a:spcBef>
            </a:pPr>
            <a:r>
              <a:rPr lang="en-US" sz="1800" dirty="0" err="1">
                <a:solidFill>
                  <a:schemeClr val="accent3">
                    <a:lumMod val="25000"/>
                  </a:schemeClr>
                </a:solidFill>
                <a:latin typeface="Abadi" panose="020B0604020104020204" pitchFamily="34" charset="0"/>
                <a:hlinkClick r:id="rId3"/>
              </a:rPr>
              <a:t>Github</a:t>
            </a:r>
            <a:r>
              <a:rPr lang="en-US" sz="1800" dirty="0">
                <a:solidFill>
                  <a:schemeClr val="accent3">
                    <a:lumMod val="25000"/>
                  </a:schemeClr>
                </a:solidFill>
                <a:latin typeface="Abadi" panose="020B0604020104020204" pitchFamily="34" charset="0"/>
                <a:hlinkClick r:id="rId3"/>
              </a:rPr>
              <a:t> Link - EDA with SQL</a:t>
            </a:r>
            <a:endParaRPr lang="en-US" sz="1800" dirty="0">
              <a:solidFill>
                <a:schemeClr val="accent3">
                  <a:lumMod val="25000"/>
                </a:schemeClr>
              </a:solidFill>
              <a:latin typeface="Abadi" panose="020B0604020104020204" pitchFamily="34" charset="0"/>
            </a:endParaRPr>
          </a:p>
          <a:p>
            <a:pPr marL="0">
              <a:lnSpc>
                <a:spcPct val="100000"/>
              </a:lnSpc>
            </a:pPr>
            <a:endParaRPr lang="en-US" sz="1800" dirty="0"/>
          </a:p>
          <a:p>
            <a:pPr marL="0">
              <a:lnSpc>
                <a:spcPct val="100000"/>
              </a:lnSpc>
            </a:pPr>
            <a:endParaRPr lang="en-US" sz="1800" dirty="0"/>
          </a:p>
          <a:p>
            <a:pPr marL="0">
              <a:lnSpc>
                <a:spcPct val="100000"/>
              </a:lnSpc>
            </a:pPr>
            <a:endParaRPr lang="en-US" sz="18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 all launch sites on a map</a:t>
            </a:r>
          </a:p>
          <a:p>
            <a:pPr>
              <a:lnSpc>
                <a:spcPct val="100000"/>
              </a:lnSpc>
              <a:spcBef>
                <a:spcPts val="1400"/>
              </a:spcBef>
            </a:pPr>
            <a:r>
              <a:rPr lang="en-US" sz="2200" dirty="0">
                <a:solidFill>
                  <a:schemeClr val="accent3">
                    <a:lumMod val="25000"/>
                  </a:schemeClr>
                </a:solidFill>
                <a:latin typeface="Abadi" panose="020B0604020104020204" pitchFamily="34" charset="0"/>
              </a:rPr>
              <a:t>Mark the success/failed launches for each site on the map</a:t>
            </a:r>
          </a:p>
          <a:p>
            <a:pPr>
              <a:lnSpc>
                <a:spcPct val="100000"/>
              </a:lnSpc>
              <a:spcBef>
                <a:spcPts val="1400"/>
              </a:spcBef>
            </a:pPr>
            <a:r>
              <a:rPr lang="en-US" sz="2200" dirty="0">
                <a:solidFill>
                  <a:schemeClr val="accent3">
                    <a:lumMod val="25000"/>
                  </a:schemeClr>
                </a:solidFill>
                <a:latin typeface="Abadi" panose="020B0604020104020204" pitchFamily="34" charset="0"/>
              </a:rPr>
              <a:t>Calculate the distances between a launch site to its proximities</a:t>
            </a:r>
          </a:p>
          <a:p>
            <a:pPr>
              <a:lnSpc>
                <a:spcPct val="100000"/>
              </a:lnSpc>
              <a:spcBef>
                <a:spcPts val="1400"/>
              </a:spcBef>
            </a:pPr>
            <a:r>
              <a:rPr lang="en-US" sz="2200" dirty="0">
                <a:solidFill>
                  <a:schemeClr val="accent3">
                    <a:lumMod val="25000"/>
                  </a:schemeClr>
                </a:solidFill>
                <a:latin typeface="Abadi" panose="020B0604020104020204" pitchFamily="34" charset="0"/>
              </a:rPr>
              <a:t>All of these geographical patterns contribute to finding the most optimal launching site </a:t>
            </a:r>
          </a:p>
          <a:p>
            <a:pPr>
              <a:lnSpc>
                <a:spcPct val="100000"/>
              </a:lnSpc>
              <a:spcBef>
                <a:spcPts val="1400"/>
              </a:spcBef>
            </a:pPr>
            <a:r>
              <a:rPr lang="en-US" sz="2200" dirty="0" err="1">
                <a:solidFill>
                  <a:schemeClr val="accent3">
                    <a:lumMod val="25000"/>
                  </a:schemeClr>
                </a:solidFill>
                <a:latin typeface="Abadi" panose="020B0604020104020204" pitchFamily="34" charset="0"/>
                <a:hlinkClick r:id="rId3"/>
              </a:rPr>
              <a:t>Github</a:t>
            </a:r>
            <a:r>
              <a:rPr lang="en-US" sz="2200" dirty="0">
                <a:solidFill>
                  <a:schemeClr val="accent3">
                    <a:lumMod val="25000"/>
                  </a:schemeClr>
                </a:solidFill>
                <a:latin typeface="Abadi" panose="020B0604020104020204" pitchFamily="34" charset="0"/>
                <a:hlinkClick r:id="rId3"/>
              </a:rPr>
              <a:t> Link - Interactive Map with Folium </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Add a Launch Site Drop-down Input Component</a:t>
            </a:r>
          </a:p>
          <a:p>
            <a:pPr lvl="1">
              <a:lnSpc>
                <a:spcPct val="100000"/>
              </a:lnSpc>
              <a:spcBef>
                <a:spcPts val="1400"/>
              </a:spcBef>
            </a:pPr>
            <a:r>
              <a:rPr lang="en-US" sz="1800" dirty="0">
                <a:solidFill>
                  <a:schemeClr val="accent3">
                    <a:lumMod val="25000"/>
                  </a:schemeClr>
                </a:solidFill>
                <a:latin typeface="Abadi" panose="020B0604020104020204" pitchFamily="34" charset="0"/>
              </a:rPr>
              <a:t>Allow use to select from multiple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Add a callback function to render success-pie-chart based on selected site dropdown</a:t>
            </a:r>
          </a:p>
          <a:p>
            <a:pPr lvl="1">
              <a:lnSpc>
                <a:spcPct val="100000"/>
              </a:lnSpc>
              <a:spcBef>
                <a:spcPts val="1400"/>
              </a:spcBef>
            </a:pPr>
            <a:r>
              <a:rPr lang="en-US" sz="1800" dirty="0">
                <a:solidFill>
                  <a:schemeClr val="accent3">
                    <a:lumMod val="25000"/>
                  </a:schemeClr>
                </a:solidFill>
                <a:latin typeface="Abadi" panose="020B0604020104020204" pitchFamily="34" charset="0"/>
              </a:rPr>
              <a:t>Enable the dashboard to change to the pie chart to the currently selected launch site </a:t>
            </a:r>
          </a:p>
          <a:p>
            <a:pPr>
              <a:lnSpc>
                <a:spcPct val="100000"/>
              </a:lnSpc>
              <a:spcBef>
                <a:spcPts val="1400"/>
              </a:spcBef>
            </a:pPr>
            <a:r>
              <a:rPr lang="en-US" sz="2200" dirty="0">
                <a:solidFill>
                  <a:schemeClr val="accent3">
                    <a:lumMod val="25000"/>
                  </a:schemeClr>
                </a:solidFill>
                <a:latin typeface="Abadi" panose="020B0604020104020204" pitchFamily="34" charset="0"/>
              </a:rPr>
              <a:t>Add a Range Slider to Select Payload</a:t>
            </a:r>
          </a:p>
          <a:p>
            <a:pPr lvl="1">
              <a:lnSpc>
                <a:spcPct val="100000"/>
              </a:lnSpc>
              <a:spcBef>
                <a:spcPts val="1400"/>
              </a:spcBef>
            </a:pPr>
            <a:r>
              <a:rPr lang="en-US" sz="1800" dirty="0">
                <a:solidFill>
                  <a:schemeClr val="accent3">
                    <a:lumMod val="25000"/>
                  </a:schemeClr>
                </a:solidFill>
                <a:latin typeface="Abadi" panose="020B0604020104020204" pitchFamily="34" charset="0"/>
              </a:rPr>
              <a:t>Include a range of payload to view the scatter plot at the selected range</a:t>
            </a:r>
          </a:p>
          <a:p>
            <a:pPr>
              <a:lnSpc>
                <a:spcPct val="100000"/>
              </a:lnSpc>
              <a:spcBef>
                <a:spcPts val="1400"/>
              </a:spcBef>
            </a:pPr>
            <a:r>
              <a:rPr lang="en-US" sz="2200" dirty="0">
                <a:solidFill>
                  <a:schemeClr val="accent3">
                    <a:lumMod val="25000"/>
                  </a:schemeClr>
                </a:solidFill>
                <a:latin typeface="Abadi" panose="020B0604020104020204" pitchFamily="34" charset="0"/>
              </a:rPr>
              <a:t>Add a callback function to render the success-payload-scatter-chart scatter plot</a:t>
            </a:r>
          </a:p>
          <a:p>
            <a:pPr lvl="1">
              <a:lnSpc>
                <a:spcPct val="100000"/>
              </a:lnSpc>
              <a:spcBef>
                <a:spcPts val="1400"/>
              </a:spcBef>
            </a:pPr>
            <a:r>
              <a:rPr lang="en-US" sz="1800" dirty="0">
                <a:solidFill>
                  <a:schemeClr val="accent3">
                    <a:lumMod val="25000"/>
                  </a:schemeClr>
                </a:solidFill>
                <a:latin typeface="Abadi" panose="020B0604020104020204" pitchFamily="34" charset="0"/>
              </a:rPr>
              <a:t>Attach the range slider to function properly with the success-payload-scatter-chart scatter plot</a:t>
            </a:r>
          </a:p>
          <a:p>
            <a:pPr>
              <a:lnSpc>
                <a:spcPct val="100000"/>
              </a:lnSpc>
              <a:spcBef>
                <a:spcPts val="1400"/>
              </a:spcBef>
            </a:pPr>
            <a:r>
              <a:rPr lang="en-US" sz="2200" dirty="0" err="1">
                <a:solidFill>
                  <a:schemeClr val="accent3">
                    <a:lumMod val="25000"/>
                  </a:schemeClr>
                </a:solidFill>
                <a:latin typeface="Abadi" panose="020B0604020104020204" pitchFamily="34" charset="0"/>
                <a:hlinkClick r:id="rId3"/>
              </a:rPr>
              <a:t>Github</a:t>
            </a:r>
            <a:r>
              <a:rPr lang="en-US" sz="2200" dirty="0">
                <a:solidFill>
                  <a:schemeClr val="accent3">
                    <a:lumMod val="25000"/>
                  </a:schemeClr>
                </a:solidFill>
                <a:latin typeface="Abadi" panose="020B0604020104020204" pitchFamily="34" charset="0"/>
                <a:hlinkClick r:id="rId3"/>
              </a:rPr>
              <a:t> Link - Dashboard with </a:t>
            </a:r>
            <a:r>
              <a:rPr lang="en-US" sz="2200" dirty="0" err="1">
                <a:solidFill>
                  <a:schemeClr val="accent3">
                    <a:lumMod val="25000"/>
                  </a:schemeClr>
                </a:solidFill>
                <a:latin typeface="Abadi" panose="020B0604020104020204" pitchFamily="34" charset="0"/>
                <a:hlinkClick r:id="rId3"/>
              </a:rPr>
              <a:t>Plotly</a:t>
            </a:r>
            <a:r>
              <a:rPr lang="en-US" sz="2200" dirty="0">
                <a:solidFill>
                  <a:schemeClr val="accent3">
                    <a:lumMod val="25000"/>
                  </a:schemeClr>
                </a:solidFill>
                <a:latin typeface="Abadi" panose="020B0604020104020204" pitchFamily="34" charset="0"/>
                <a:hlinkClick r:id="rId3"/>
              </a:rPr>
              <a:t> Dash</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19911" y="1612650"/>
            <a:ext cx="4476548" cy="4351338"/>
          </a:xfrm>
          <a:prstGeom prst="rect">
            <a:avLst/>
          </a:prstGeom>
        </p:spPr>
        <p:txBody>
          <a:bodyPr>
            <a:normAutofit/>
          </a:bodyPr>
          <a:lstStyle/>
          <a:p>
            <a:r>
              <a:rPr lang="en-US" sz="2000" dirty="0">
                <a:solidFill>
                  <a:schemeClr val="accent3">
                    <a:lumMod val="25000"/>
                  </a:schemeClr>
                </a:solidFill>
                <a:latin typeface="Abadi" panose="020B0604020104020204" pitchFamily="34" charset="0"/>
              </a:rPr>
              <a:t>Create a column for the class</a:t>
            </a:r>
          </a:p>
          <a:p>
            <a:r>
              <a:rPr lang="en-US" sz="2000" dirty="0">
                <a:solidFill>
                  <a:schemeClr val="accent3">
                    <a:lumMod val="25000"/>
                  </a:schemeClr>
                </a:solidFill>
                <a:latin typeface="Abadi" panose="020B0604020104020204" pitchFamily="34" charset="0"/>
              </a:rPr>
              <a:t>Standardize the data</a:t>
            </a:r>
          </a:p>
          <a:p>
            <a:r>
              <a:rPr lang="en-US" sz="2000" dirty="0">
                <a:solidFill>
                  <a:schemeClr val="accent3">
                    <a:lumMod val="25000"/>
                  </a:schemeClr>
                </a:solidFill>
                <a:latin typeface="Abadi" panose="020B0604020104020204" pitchFamily="34" charset="0"/>
              </a:rPr>
              <a:t>Split into training and test data</a:t>
            </a:r>
          </a:p>
          <a:p>
            <a:r>
              <a:rPr lang="en-US" sz="2000" dirty="0">
                <a:solidFill>
                  <a:schemeClr val="accent3">
                    <a:lumMod val="25000"/>
                  </a:schemeClr>
                </a:solidFill>
                <a:latin typeface="Abadi" panose="020B0604020104020204" pitchFamily="34" charset="0"/>
              </a:rPr>
              <a:t>Use the different predictive models to test and then compare their results </a:t>
            </a:r>
            <a:endParaRPr lang="en-US" sz="20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endParaRPr>
          </a:p>
          <a:p>
            <a:r>
              <a:rPr lang="en-US" dirty="0" err="1">
                <a:hlinkClick r:id="rId3"/>
              </a:rPr>
              <a:t>Github</a:t>
            </a:r>
            <a:r>
              <a:rPr lang="en-US" dirty="0">
                <a:hlinkClick r:id="rId3"/>
              </a:rPr>
              <a:t> Link - Predict Analysis (Classification)</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Rectangle: Rounded Corners 1">
            <a:extLst>
              <a:ext uri="{FF2B5EF4-FFF2-40B4-BE49-F238E27FC236}">
                <a16:creationId xmlns:a16="http://schemas.microsoft.com/office/drawing/2014/main" id="{C42ABEFD-7E21-9BA7-1C9B-0C6EB82A0C22}"/>
              </a:ext>
            </a:extLst>
          </p:cNvPr>
          <p:cNvSpPr/>
          <p:nvPr/>
        </p:nvSpPr>
        <p:spPr>
          <a:xfrm>
            <a:off x="6325848" y="1354210"/>
            <a:ext cx="4308898" cy="5168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 Load the </a:t>
            </a:r>
            <a:r>
              <a:rPr lang="en-US" dirty="0" err="1"/>
              <a:t>dataframe</a:t>
            </a:r>
            <a:endParaRPr lang="en-US" dirty="0"/>
          </a:p>
        </p:txBody>
      </p:sp>
      <p:sp>
        <p:nvSpPr>
          <p:cNvPr id="6" name="Rectangle: Rounded Corners 5">
            <a:extLst>
              <a:ext uri="{FF2B5EF4-FFF2-40B4-BE49-F238E27FC236}">
                <a16:creationId xmlns:a16="http://schemas.microsoft.com/office/drawing/2014/main" id="{8C6260DB-8BCE-E399-585B-C58CE1E3D0D9}"/>
              </a:ext>
            </a:extLst>
          </p:cNvPr>
          <p:cNvSpPr/>
          <p:nvPr/>
        </p:nvSpPr>
        <p:spPr>
          <a:xfrm>
            <a:off x="6325849" y="2361484"/>
            <a:ext cx="4308898" cy="5935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 Standardize data</a:t>
            </a:r>
          </a:p>
        </p:txBody>
      </p:sp>
      <p:sp>
        <p:nvSpPr>
          <p:cNvPr id="7" name="Rectangle: Rounded Corners 6">
            <a:extLst>
              <a:ext uri="{FF2B5EF4-FFF2-40B4-BE49-F238E27FC236}">
                <a16:creationId xmlns:a16="http://schemas.microsoft.com/office/drawing/2014/main" id="{8002E396-B263-E2B9-7C8E-256D2D0FC738}"/>
              </a:ext>
            </a:extLst>
          </p:cNvPr>
          <p:cNvSpPr/>
          <p:nvPr/>
        </p:nvSpPr>
        <p:spPr>
          <a:xfrm>
            <a:off x="6325849" y="3439289"/>
            <a:ext cx="4308898" cy="5935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 Split the data into training and test data</a:t>
            </a:r>
          </a:p>
        </p:txBody>
      </p:sp>
      <p:cxnSp>
        <p:nvCxnSpPr>
          <p:cNvPr id="8" name="Straight Arrow Connector 7">
            <a:extLst>
              <a:ext uri="{FF2B5EF4-FFF2-40B4-BE49-F238E27FC236}">
                <a16:creationId xmlns:a16="http://schemas.microsoft.com/office/drawing/2014/main" id="{E5C60144-B838-9143-AE33-8AC0E1B7E7B8}"/>
              </a:ext>
            </a:extLst>
          </p:cNvPr>
          <p:cNvCxnSpPr>
            <a:cxnSpLocks/>
            <a:stCxn id="2" idx="2"/>
            <a:endCxn id="6" idx="0"/>
          </p:cNvCxnSpPr>
          <p:nvPr/>
        </p:nvCxnSpPr>
        <p:spPr>
          <a:xfrm>
            <a:off x="8480297" y="1871090"/>
            <a:ext cx="1" cy="4903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958863B0-0CEF-C5D6-B342-86306C0BE1CB}"/>
              </a:ext>
            </a:extLst>
          </p:cNvPr>
          <p:cNvCxnSpPr>
            <a:cxnSpLocks/>
          </p:cNvCxnSpPr>
          <p:nvPr/>
        </p:nvCxnSpPr>
        <p:spPr>
          <a:xfrm>
            <a:off x="8480296" y="2986990"/>
            <a:ext cx="1" cy="460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Rounded Corners 9">
            <a:extLst>
              <a:ext uri="{FF2B5EF4-FFF2-40B4-BE49-F238E27FC236}">
                <a16:creationId xmlns:a16="http://schemas.microsoft.com/office/drawing/2014/main" id="{8BC4DA25-79F8-0489-7127-9BE29CA9DF1F}"/>
              </a:ext>
            </a:extLst>
          </p:cNvPr>
          <p:cNvSpPr/>
          <p:nvPr/>
        </p:nvSpPr>
        <p:spPr>
          <a:xfrm>
            <a:off x="6325848" y="5573364"/>
            <a:ext cx="4308898" cy="5935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 Compare and evaluate results </a:t>
            </a:r>
          </a:p>
        </p:txBody>
      </p:sp>
      <p:cxnSp>
        <p:nvCxnSpPr>
          <p:cNvPr id="11" name="Straight Arrow Connector 10">
            <a:extLst>
              <a:ext uri="{FF2B5EF4-FFF2-40B4-BE49-F238E27FC236}">
                <a16:creationId xmlns:a16="http://schemas.microsoft.com/office/drawing/2014/main" id="{B8883364-34B8-3BCF-7830-6C8D5D27B094}"/>
              </a:ext>
            </a:extLst>
          </p:cNvPr>
          <p:cNvCxnSpPr>
            <a:cxnSpLocks/>
          </p:cNvCxnSpPr>
          <p:nvPr/>
        </p:nvCxnSpPr>
        <p:spPr>
          <a:xfrm>
            <a:off x="8480295" y="4036720"/>
            <a:ext cx="1" cy="460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Rounded Corners 11">
            <a:extLst>
              <a:ext uri="{FF2B5EF4-FFF2-40B4-BE49-F238E27FC236}">
                <a16:creationId xmlns:a16="http://schemas.microsoft.com/office/drawing/2014/main" id="{8E1D54AB-5FA3-D01C-DE01-F210FD1F73B1}"/>
              </a:ext>
            </a:extLst>
          </p:cNvPr>
          <p:cNvSpPr/>
          <p:nvPr/>
        </p:nvSpPr>
        <p:spPr>
          <a:xfrm>
            <a:off x="6325848" y="4484700"/>
            <a:ext cx="4308898" cy="5935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 Apply all predictive models to test </a:t>
            </a:r>
          </a:p>
        </p:txBody>
      </p:sp>
      <p:cxnSp>
        <p:nvCxnSpPr>
          <p:cNvPr id="13" name="Straight Arrow Connector 12">
            <a:extLst>
              <a:ext uri="{FF2B5EF4-FFF2-40B4-BE49-F238E27FC236}">
                <a16:creationId xmlns:a16="http://schemas.microsoft.com/office/drawing/2014/main" id="{2350835B-B8A1-A79F-82E5-B19B9384453F}"/>
              </a:ext>
            </a:extLst>
          </p:cNvPr>
          <p:cNvCxnSpPr>
            <a:cxnSpLocks/>
          </p:cNvCxnSpPr>
          <p:nvPr/>
        </p:nvCxnSpPr>
        <p:spPr>
          <a:xfrm>
            <a:off x="8480294" y="5108948"/>
            <a:ext cx="1" cy="460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30F9542-6794-4F57-BB45-868D94AD06B0}"/>
              </a:ext>
            </a:extLst>
          </p:cNvPr>
          <p:cNvSpPr txBox="1">
            <a:spLocks/>
          </p:cNvSpPr>
          <p:nvPr/>
        </p:nvSpPr>
        <p:spPr>
          <a:xfrm>
            <a:off x="847902" y="3696405"/>
            <a:ext cx="3290887" cy="24526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6600" dirty="0">
                <a:solidFill>
                  <a:srgbClr val="0B49CB"/>
                </a:solidFill>
                <a:latin typeface="Abadi"/>
              </a:rPr>
              <a:t>Results</a:t>
            </a:r>
          </a:p>
        </p:txBody>
      </p:sp>
      <p:pic>
        <p:nvPicPr>
          <p:cNvPr id="3" name="Picture 2">
            <a:extLst>
              <a:ext uri="{FF2B5EF4-FFF2-40B4-BE49-F238E27FC236}">
                <a16:creationId xmlns:a16="http://schemas.microsoft.com/office/drawing/2014/main" id="{248C942E-DE08-2C45-474E-034A97BFC30B}"/>
              </a:ext>
            </a:extLst>
          </p:cNvPr>
          <p:cNvPicPr>
            <a:picLocks noChangeAspect="1"/>
          </p:cNvPicPr>
          <p:nvPr/>
        </p:nvPicPr>
        <p:blipFill rotWithShape="1">
          <a:blip r:embed="rId3"/>
          <a:srcRect t="17913" b="5522"/>
          <a:stretch/>
        </p:blipFill>
        <p:spPr>
          <a:xfrm>
            <a:off x="0" y="-10039"/>
            <a:ext cx="12192000" cy="3710609"/>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4223982" y="3752850"/>
            <a:ext cx="7485413" cy="2452687"/>
          </a:xfrm>
          <a:prstGeom prst="rect">
            <a:avLst/>
          </a:prstGeom>
        </p:spPr>
        <p:txBody>
          <a:bodyPr vert="horz" lIns="91440" tIns="45720" rIns="91440" bIns="45720" rtlCol="0" anchor="ctr">
            <a:normAutofit fontScale="850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0"/>
              </a:spcBef>
              <a:buFont typeface="Arial" panose="020B0604020202020204" pitchFamily="34" charset="0"/>
              <a:buChar char="•"/>
            </a:pPr>
            <a:r>
              <a:rPr lang="en-US" sz="2000" dirty="0">
                <a:solidFill>
                  <a:schemeClr val="accent3">
                    <a:lumMod val="25000"/>
                  </a:schemeClr>
                </a:solidFill>
                <a:latin typeface="Abadi" panose="020B0604020104020204" pitchFamily="34" charset="0"/>
              </a:rPr>
              <a:t>Exploratory data analysis results </a:t>
            </a:r>
          </a:p>
          <a:p>
            <a:pPr lvl="1">
              <a:spcBef>
                <a:spcPts val="0"/>
              </a:spcBef>
              <a:buFont typeface="Arial" panose="020B0604020202020204" pitchFamily="34" charset="0"/>
              <a:buChar char="•"/>
            </a:pPr>
            <a:r>
              <a:rPr lang="en-US" sz="2000" dirty="0">
                <a:solidFill>
                  <a:schemeClr val="accent3">
                    <a:lumMod val="25000"/>
                  </a:schemeClr>
                </a:solidFill>
                <a:latin typeface="Abadi" panose="020B0604020104020204" pitchFamily="34" charset="0"/>
              </a:rPr>
              <a:t>We see that different launch sites have different success rates. CCAFS LC-40, has a success rate of 60 %, while KSC LC-39A and VAFB SLC 4E has a success rate of 77%. s</a:t>
            </a:r>
          </a:p>
          <a:p>
            <a:pPr lvl="1">
              <a:spcBef>
                <a:spcPts val="0"/>
              </a:spcBef>
              <a:buFont typeface="Arial" panose="020B0604020202020204" pitchFamily="34" charset="0"/>
              <a:buChar char="•"/>
            </a:pPr>
            <a:r>
              <a:rPr lang="en-US" sz="2000" dirty="0">
                <a:solidFill>
                  <a:schemeClr val="accent3">
                    <a:lumMod val="25000"/>
                  </a:schemeClr>
                </a:solidFill>
                <a:latin typeface="Abadi" panose="020B0604020104020204" pitchFamily="34" charset="0"/>
              </a:rPr>
              <a:t>Now if you observe Payload Vs. Launch Site scatter point chart you will find for the VAFB-SLC </a:t>
            </a:r>
            <a:r>
              <a:rPr lang="en-US" sz="2000" dirty="0" err="1">
                <a:solidFill>
                  <a:schemeClr val="accent3">
                    <a:lumMod val="25000"/>
                  </a:schemeClr>
                </a:solidFill>
                <a:latin typeface="Abadi" panose="020B0604020104020204" pitchFamily="34" charset="0"/>
              </a:rPr>
              <a:t>launchsite</a:t>
            </a:r>
            <a:r>
              <a:rPr lang="en-US" sz="2000" dirty="0">
                <a:solidFill>
                  <a:schemeClr val="accent3">
                    <a:lumMod val="25000"/>
                  </a:schemeClr>
                </a:solidFill>
                <a:latin typeface="Abadi" panose="020B0604020104020204" pitchFamily="34" charset="0"/>
              </a:rPr>
              <a:t> there are no rockets launched for </a:t>
            </a:r>
            <a:r>
              <a:rPr lang="en-US" sz="2000" dirty="0" err="1">
                <a:solidFill>
                  <a:schemeClr val="accent3">
                    <a:lumMod val="25000"/>
                  </a:schemeClr>
                </a:solidFill>
                <a:latin typeface="Abadi" panose="020B0604020104020204" pitchFamily="34" charset="0"/>
              </a:rPr>
              <a:t>heavypayload</a:t>
            </a:r>
            <a:r>
              <a:rPr lang="en-US" sz="2000" dirty="0">
                <a:solidFill>
                  <a:schemeClr val="accent3">
                    <a:lumMod val="25000"/>
                  </a:schemeClr>
                </a:solidFill>
                <a:latin typeface="Abadi" panose="020B0604020104020204" pitchFamily="34" charset="0"/>
              </a:rPr>
              <a:t> mass(greater than 10000).</a:t>
            </a:r>
          </a:p>
          <a:p>
            <a:pPr>
              <a:spcBef>
                <a:spcPts val="0"/>
              </a:spcBef>
              <a:buFont typeface="Arial" panose="020B0604020202020204" pitchFamily="34" charset="0"/>
              <a:buChar char="•"/>
            </a:pPr>
            <a:r>
              <a:rPr lang="en-US" sz="2000" dirty="0">
                <a:solidFill>
                  <a:schemeClr val="accent3">
                    <a:lumMod val="25000"/>
                  </a:schemeClr>
                </a:solidFill>
                <a:latin typeface="Abadi" panose="020B0604020104020204" pitchFamily="34" charset="0"/>
              </a:rPr>
              <a:t>Predictive analysis results</a:t>
            </a:r>
          </a:p>
          <a:p>
            <a:pPr lvl="1">
              <a:spcBef>
                <a:spcPts val="0"/>
              </a:spcBef>
              <a:buFont typeface="Arial" panose="020B0604020202020204" pitchFamily="34" charset="0"/>
              <a:buChar char="•"/>
            </a:pPr>
            <a:r>
              <a:rPr lang="en-US" sz="2000" dirty="0">
                <a:solidFill>
                  <a:schemeClr val="accent3">
                    <a:lumMod val="25000"/>
                  </a:schemeClr>
                </a:solidFill>
                <a:latin typeface="Abadi" panose="020B0604020104020204" pitchFamily="34" charset="0"/>
              </a:rPr>
              <a:t>From the different models used for predictions of launches the most accurate was the Decision Tree with 88% accuracy compared to the others which had 83% accuracy with the given parameters</a:t>
            </a:r>
          </a:p>
          <a:p>
            <a:pPr lvl="1">
              <a:buFont typeface="Arial" panose="020B0604020202020204" pitchFamily="34" charset="0"/>
              <a:buChar char="•"/>
            </a:pPr>
            <a:endParaRPr lang="en-US" sz="1800" dirty="0">
              <a:solidFill>
                <a:schemeClr val="tx1"/>
              </a:solidFill>
              <a:latin typeface="+mn-lt"/>
            </a:endParaRPr>
          </a:p>
          <a:p>
            <a:pPr marL="457200" lvl="1">
              <a:buFont typeface="Arial" panose="020B0604020202020204" pitchFamily="34" charset="0"/>
              <a:buChar char="•"/>
            </a:pPr>
            <a:endParaRPr lang="en-US" sz="1800" dirty="0">
              <a:solidFill>
                <a:schemeClr val="tx1"/>
              </a:solidFill>
              <a:latin typeface="+mn-lt"/>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8864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lumMod val="75000"/>
                    <a:lumOff val="25000"/>
                  </a:schemeClr>
                </a:solidFill>
                <a:latin typeface="Calibri" panose="020F0502020204030204"/>
              </a:rPr>
              <a:pPr>
                <a:spcAft>
                  <a:spcPts val="600"/>
                </a:spcAft>
                <a:defRPr/>
              </a:pPr>
              <a:t>16</a:t>
            </a:fld>
            <a:endParaRPr lang="en-US" sz="120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3733650"/>
            <a:ext cx="10420638" cy="2492742"/>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This is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From this screenshot we know that from the increasing number of flights there is an increase in the number of successful launches on the first stage which would influence SpaceX to do more launches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dirty="0">
              <a:solidFill>
                <a:srgbClr val="0B49CB"/>
              </a:solidFill>
            </a:endParaRPr>
          </a:p>
        </p:txBody>
      </p:sp>
      <p:pic>
        <p:nvPicPr>
          <p:cNvPr id="8" name="Picture 7">
            <a:extLst>
              <a:ext uri="{FF2B5EF4-FFF2-40B4-BE49-F238E27FC236}">
                <a16:creationId xmlns:a16="http://schemas.microsoft.com/office/drawing/2014/main" id="{1C22FE04-9926-9E03-1999-215C7CC2067F}"/>
              </a:ext>
            </a:extLst>
          </p:cNvPr>
          <p:cNvPicPr>
            <a:picLocks noChangeAspect="1"/>
          </p:cNvPicPr>
          <p:nvPr/>
        </p:nvPicPr>
        <p:blipFill>
          <a:blip r:embed="rId3"/>
          <a:stretch>
            <a:fillRect/>
          </a:stretch>
        </p:blipFill>
        <p:spPr>
          <a:xfrm>
            <a:off x="864973" y="1449216"/>
            <a:ext cx="10462054" cy="2107419"/>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3661212"/>
            <a:ext cx="10515599" cy="2658137"/>
          </a:xfrm>
          <a:prstGeom prst="rect">
            <a:avLst/>
          </a:prstGeom>
        </p:spPr>
        <p:txBody>
          <a:bodyPr>
            <a:normAutofit fontScale="925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Scatter plot of Payload vs. Launch Site</a:t>
            </a:r>
          </a:p>
          <a:p>
            <a:pPr>
              <a:lnSpc>
                <a:spcPct val="100000"/>
              </a:lnSpc>
              <a:spcBef>
                <a:spcPts val="1400"/>
              </a:spcBef>
            </a:pPr>
            <a:r>
              <a:rPr lang="en-CA" sz="2200" dirty="0">
                <a:solidFill>
                  <a:schemeClr val="accent3">
                    <a:lumMod val="25000"/>
                  </a:schemeClr>
                </a:solidFill>
                <a:latin typeface="Abadi" panose="020B0604020104020204" pitchFamily="34" charset="0"/>
              </a:rPr>
              <a:t>The CCAFS SLC 40 launch site as well as the KSC LC 39A both reached max payload mass with a high success rate </a:t>
            </a:r>
          </a:p>
          <a:p>
            <a:pPr>
              <a:lnSpc>
                <a:spcPct val="100000"/>
              </a:lnSpc>
              <a:spcBef>
                <a:spcPts val="1400"/>
              </a:spcBef>
            </a:pPr>
            <a:r>
              <a:rPr lang="en-CA" sz="2200" dirty="0">
                <a:solidFill>
                  <a:schemeClr val="accent3">
                    <a:lumMod val="25000"/>
                  </a:schemeClr>
                </a:solidFill>
                <a:latin typeface="Abadi" panose="020B0604020104020204" pitchFamily="34" charset="0"/>
              </a:rPr>
              <a:t>CCAFS SLC 40 Launch site experienced most all of its failure before the 80,000 pay load mass mark </a:t>
            </a:r>
          </a:p>
          <a:p>
            <a:pPr>
              <a:lnSpc>
                <a:spcPct val="100000"/>
              </a:lnSpc>
              <a:spcBef>
                <a:spcPts val="1400"/>
              </a:spcBef>
            </a:pPr>
            <a:r>
              <a:rPr lang="en-CA" sz="2200" dirty="0">
                <a:solidFill>
                  <a:schemeClr val="accent3">
                    <a:lumMod val="25000"/>
                  </a:schemeClr>
                </a:solidFill>
                <a:latin typeface="Abadi" panose="020B0604020104020204" pitchFamily="34" charset="0"/>
              </a:rPr>
              <a:t>VAFB SLC 4E did not have many launches in general in comparison with the other two sites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1113D9DD-FD20-9E92-C6E0-A864CDF94764}"/>
              </a:ext>
            </a:extLst>
          </p:cNvPr>
          <p:cNvPicPr>
            <a:picLocks noChangeAspect="1"/>
          </p:cNvPicPr>
          <p:nvPr/>
        </p:nvPicPr>
        <p:blipFill>
          <a:blip r:embed="rId3"/>
          <a:stretch>
            <a:fillRect/>
          </a:stretch>
        </p:blipFill>
        <p:spPr>
          <a:xfrm>
            <a:off x="770012" y="1544064"/>
            <a:ext cx="10515600" cy="2117149"/>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In the plot to the right, we can see that Orbits like Sun-synchronous orbit have a 0%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While Orbits like ES-L1, GEO, HEO, SSO, VLEO have all above 80% success rate with launches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8" name="Picture 7">
            <a:extLst>
              <a:ext uri="{FF2B5EF4-FFF2-40B4-BE49-F238E27FC236}">
                <a16:creationId xmlns:a16="http://schemas.microsoft.com/office/drawing/2014/main" id="{4B287D4A-33F4-36DB-EB58-42C37642831E}"/>
              </a:ext>
            </a:extLst>
          </p:cNvPr>
          <p:cNvPicPr>
            <a:picLocks noChangeAspect="1"/>
          </p:cNvPicPr>
          <p:nvPr/>
        </p:nvPicPr>
        <p:blipFill>
          <a:blip r:embed="rId3"/>
          <a:stretch>
            <a:fillRect/>
          </a:stretch>
        </p:blipFill>
        <p:spPr>
          <a:xfrm>
            <a:off x="5786960" y="1494318"/>
            <a:ext cx="5277587" cy="473458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 this graph we also notice that orbits with higher flights does not guarantee high success but that the orbits plays a role in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ES-L1 with the lowest flight number has a high success rate due to orbit playing a role in success rate</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B56EE5A7-C610-74EA-D9B3-1F55FBD411A7}"/>
              </a:ext>
            </a:extLst>
          </p:cNvPr>
          <p:cNvPicPr>
            <a:picLocks noChangeAspect="1"/>
          </p:cNvPicPr>
          <p:nvPr/>
        </p:nvPicPr>
        <p:blipFill>
          <a:blip r:embed="rId3"/>
          <a:stretch>
            <a:fillRect/>
          </a:stretch>
        </p:blipFill>
        <p:spPr>
          <a:xfrm>
            <a:off x="5904361" y="1352867"/>
            <a:ext cx="4969268" cy="434957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In the plot we notice that regarding pay load mass and success rate ES-L1, SSO, HLEO have high success rates </a:t>
            </a:r>
          </a:p>
          <a:p>
            <a:pPr>
              <a:lnSpc>
                <a:spcPct val="100000"/>
              </a:lnSpc>
              <a:spcBef>
                <a:spcPts val="1400"/>
              </a:spcBef>
            </a:pPr>
            <a:r>
              <a:rPr lang="en-CA" sz="2200" dirty="0">
                <a:solidFill>
                  <a:schemeClr val="accent3">
                    <a:lumMod val="25000"/>
                  </a:schemeClr>
                </a:solidFill>
                <a:latin typeface="Abadi" panose="020B0604020104020204" pitchFamily="34" charset="0"/>
              </a:rPr>
              <a:t>Other orbits like GTO and ISS are not necessarily at a high success rate of launches</a:t>
            </a:r>
          </a:p>
          <a:p>
            <a:pPr>
              <a:lnSpc>
                <a:spcPct val="100000"/>
              </a:lnSpc>
              <a:spcBef>
                <a:spcPts val="1400"/>
              </a:spcBef>
            </a:pPr>
            <a:r>
              <a:rPr lang="en-CA" sz="2200" dirty="0">
                <a:solidFill>
                  <a:schemeClr val="accent3">
                    <a:lumMod val="25000"/>
                  </a:schemeClr>
                </a:solidFill>
                <a:latin typeface="Abadi" panose="020B0604020104020204" pitchFamily="34" charset="0"/>
              </a:rPr>
              <a:t>Note that most launches are done with less than 80,000 pay load mass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1AD5FBDD-58AB-AD6E-A596-6309857ABD55}"/>
              </a:ext>
            </a:extLst>
          </p:cNvPr>
          <p:cNvPicPr>
            <a:picLocks noChangeAspect="1"/>
          </p:cNvPicPr>
          <p:nvPr/>
        </p:nvPicPr>
        <p:blipFill>
          <a:blip r:embed="rId3"/>
          <a:stretch>
            <a:fillRect/>
          </a:stretch>
        </p:blipFill>
        <p:spPr>
          <a:xfrm>
            <a:off x="6233709" y="1647802"/>
            <a:ext cx="4679746" cy="413661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85936" y="1523206"/>
            <a:ext cx="3932238" cy="3811588"/>
          </a:xfrm>
          <a:prstGeom prst="rect">
            <a:avLst/>
          </a:prstGeom>
        </p:spPr>
        <p:txBody>
          <a:bodyPr>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There is a great increase of launching success rate over the years</a:t>
            </a:r>
          </a:p>
          <a:p>
            <a:pPr>
              <a:lnSpc>
                <a:spcPct val="100000"/>
              </a:lnSpc>
              <a:spcBef>
                <a:spcPts val="1400"/>
              </a:spcBef>
            </a:pPr>
            <a:r>
              <a:rPr lang="en-US" sz="2200" dirty="0">
                <a:solidFill>
                  <a:schemeClr val="accent3">
                    <a:lumMod val="25000"/>
                  </a:schemeClr>
                </a:solidFill>
                <a:latin typeface="Abadi" panose="020B0604020104020204" pitchFamily="34" charset="0"/>
              </a:rPr>
              <a:t>This plot is telling of SpaceX ability to adapt and improve on their launches which in the long run will be more economically efficient </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6D3FC11E-E730-484C-0386-5B09A519562F}"/>
              </a:ext>
            </a:extLst>
          </p:cNvPr>
          <p:cNvPicPr>
            <a:picLocks noChangeAspect="1"/>
          </p:cNvPicPr>
          <p:nvPr/>
        </p:nvPicPr>
        <p:blipFill>
          <a:blip r:embed="rId3"/>
          <a:stretch>
            <a:fillRect/>
          </a:stretch>
        </p:blipFill>
        <p:spPr>
          <a:xfrm>
            <a:off x="6223480" y="1413267"/>
            <a:ext cx="4982584" cy="446807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7423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DISTINCT function and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as the column in the SPACEXTBL we can obtain the unique launch sites </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477C9223-95FF-C5F7-34F1-3985A17AE2DC}"/>
              </a:ext>
            </a:extLst>
          </p:cNvPr>
          <p:cNvPicPr>
            <a:picLocks noChangeAspect="1"/>
          </p:cNvPicPr>
          <p:nvPr/>
        </p:nvPicPr>
        <p:blipFill>
          <a:blip r:embed="rId3"/>
          <a:stretch>
            <a:fillRect/>
          </a:stretch>
        </p:blipFill>
        <p:spPr>
          <a:xfrm>
            <a:off x="770010" y="2712662"/>
            <a:ext cx="7911989" cy="3714549"/>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	</a:t>
            </a:r>
          </a:p>
          <a:p>
            <a:pPr lvl="1">
              <a:lnSpc>
                <a:spcPct val="100000"/>
              </a:lnSpc>
              <a:spcBef>
                <a:spcPts val="1400"/>
              </a:spcBef>
            </a:pPr>
            <a:r>
              <a:rPr lang="en-US" sz="1800" dirty="0">
                <a:solidFill>
                  <a:schemeClr val="accent3">
                    <a:lumMod val="25000"/>
                  </a:schemeClr>
                </a:solidFill>
                <a:latin typeface="Abadi" panose="020B0604020104020204" pitchFamily="34" charset="0"/>
              </a:rPr>
              <a:t>Using the * to select all from the SPACEXTBL we use condition where </a:t>
            </a:r>
            <a:r>
              <a:rPr lang="en-US" sz="1800" dirty="0" err="1">
                <a:solidFill>
                  <a:schemeClr val="accent3">
                    <a:lumMod val="25000"/>
                  </a:schemeClr>
                </a:solidFill>
                <a:latin typeface="Abadi" panose="020B0604020104020204" pitchFamily="34" charset="0"/>
              </a:rPr>
              <a:t>Launch_site</a:t>
            </a:r>
            <a:r>
              <a:rPr lang="en-US" sz="1800" dirty="0">
                <a:solidFill>
                  <a:schemeClr val="accent3">
                    <a:lumMod val="25000"/>
                  </a:schemeClr>
                </a:solidFill>
                <a:latin typeface="Abadi" panose="020B0604020104020204" pitchFamily="34" charset="0"/>
              </a:rPr>
              <a:t> is like ‘CCA%’ with the beginning and limit to 5 results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8" name="Picture 7">
            <a:extLst>
              <a:ext uri="{FF2B5EF4-FFF2-40B4-BE49-F238E27FC236}">
                <a16:creationId xmlns:a16="http://schemas.microsoft.com/office/drawing/2014/main" id="{7C1B4161-A1AE-89DC-7C68-5D0DC331B150}"/>
              </a:ext>
            </a:extLst>
          </p:cNvPr>
          <p:cNvPicPr>
            <a:picLocks noChangeAspect="1"/>
          </p:cNvPicPr>
          <p:nvPr/>
        </p:nvPicPr>
        <p:blipFill>
          <a:blip r:embed="rId3"/>
          <a:stretch>
            <a:fillRect/>
          </a:stretch>
        </p:blipFill>
        <p:spPr>
          <a:xfrm>
            <a:off x="770011" y="2939046"/>
            <a:ext cx="10326421" cy="3287346"/>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SUM function of </a:t>
            </a:r>
            <a:r>
              <a:rPr lang="en-US" sz="2200" dirty="0" err="1">
                <a:solidFill>
                  <a:schemeClr val="accent3">
                    <a:lumMod val="25000"/>
                  </a:schemeClr>
                </a:solidFill>
                <a:latin typeface="Abadi" panose="020B0604020104020204" pitchFamily="34" charset="0"/>
              </a:rPr>
              <a:t>Paylod_Mass_Kg</a:t>
            </a:r>
            <a:r>
              <a:rPr lang="en-US" sz="2200" dirty="0">
                <a:solidFill>
                  <a:schemeClr val="accent3">
                    <a:lumMod val="25000"/>
                  </a:schemeClr>
                </a:solidFill>
                <a:latin typeface="Abadi" panose="020B0604020104020204" pitchFamily="34" charset="0"/>
              </a:rPr>
              <a:t> from SPACEXTBL we use condition where Customer = ‘NASA CRS’ to obtain the total payload mass carried by boosters launched by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9C336B73-276F-BA03-2A9F-A6BA16019A54}"/>
              </a:ext>
            </a:extLst>
          </p:cNvPr>
          <p:cNvPicPr>
            <a:picLocks noChangeAspect="1"/>
          </p:cNvPicPr>
          <p:nvPr/>
        </p:nvPicPr>
        <p:blipFill>
          <a:blip r:embed="rId3"/>
          <a:stretch>
            <a:fillRect/>
          </a:stretch>
        </p:blipFill>
        <p:spPr>
          <a:xfrm>
            <a:off x="734028" y="3262937"/>
            <a:ext cx="9402487" cy="2762636"/>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the AVG function for </a:t>
            </a:r>
            <a:r>
              <a:rPr lang="en-US" sz="2200" dirty="0" err="1">
                <a:solidFill>
                  <a:schemeClr val="accent3">
                    <a:lumMod val="25000"/>
                  </a:schemeClr>
                </a:solidFill>
                <a:latin typeface="Abadi" panose="020B0604020104020204" pitchFamily="34" charset="0"/>
              </a:rPr>
              <a:t>Payload_Mass_Kg</a:t>
            </a:r>
            <a:r>
              <a:rPr lang="en-US" sz="2200" dirty="0">
                <a:solidFill>
                  <a:schemeClr val="accent3">
                    <a:lumMod val="25000"/>
                  </a:schemeClr>
                </a:solidFill>
                <a:latin typeface="Abadi" panose="020B0604020104020204" pitchFamily="34" charset="0"/>
              </a:rPr>
              <a:t>_ from the SPACEXTBL we use condition where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 ‘F9 v1.1’ to obtain the average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B1CE38CC-2CE8-818D-E4AC-3081D11DC27A}"/>
              </a:ext>
            </a:extLst>
          </p:cNvPr>
          <p:cNvPicPr>
            <a:picLocks noChangeAspect="1"/>
          </p:cNvPicPr>
          <p:nvPr/>
        </p:nvPicPr>
        <p:blipFill>
          <a:blip r:embed="rId3"/>
          <a:stretch>
            <a:fillRect/>
          </a:stretch>
        </p:blipFill>
        <p:spPr>
          <a:xfrm>
            <a:off x="808269" y="3339148"/>
            <a:ext cx="9707330" cy="268642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Goal is to: Find the dates of the first successful landing outcome on ground pad</a:t>
            </a:r>
          </a:p>
          <a:p>
            <a:pPr>
              <a:lnSpc>
                <a:spcPct val="100000"/>
              </a:lnSpc>
              <a:spcBef>
                <a:spcPts val="1400"/>
              </a:spcBef>
            </a:pPr>
            <a:r>
              <a:rPr lang="en-US" sz="2200" dirty="0">
                <a:solidFill>
                  <a:schemeClr val="accent3">
                    <a:lumMod val="25000"/>
                  </a:schemeClr>
                </a:solidFill>
                <a:latin typeface="Abadi"/>
              </a:rPr>
              <a:t>To do this using the Min function for Date from SPACEXTBL we use condition where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 ‘Success (</a:t>
            </a:r>
            <a:r>
              <a:rPr lang="en-US" sz="2200" dirty="0" err="1">
                <a:solidFill>
                  <a:schemeClr val="accent3">
                    <a:lumMod val="25000"/>
                  </a:schemeClr>
                </a:solidFill>
                <a:latin typeface="Abadi"/>
              </a:rPr>
              <a:t>ground_pad</a:t>
            </a:r>
            <a:r>
              <a:rPr lang="en-US" sz="2200" dirty="0">
                <a:solidFill>
                  <a:schemeClr val="accent3">
                    <a:lumMod val="25000"/>
                  </a:schemeClr>
                </a:solidFill>
                <a:latin typeface="Abadi"/>
              </a:rPr>
              <a:t>)’</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4BA80720-E1D7-A383-2216-8C9C69217342}"/>
              </a:ext>
            </a:extLst>
          </p:cNvPr>
          <p:cNvPicPr>
            <a:picLocks noChangeAspect="1"/>
          </p:cNvPicPr>
          <p:nvPr/>
        </p:nvPicPr>
        <p:blipFill>
          <a:blip r:embed="rId3"/>
          <a:stretch>
            <a:fillRect/>
          </a:stretch>
        </p:blipFill>
        <p:spPr>
          <a:xfrm>
            <a:off x="770010" y="3429000"/>
            <a:ext cx="9993120" cy="235300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First we select </a:t>
            </a:r>
            <a:r>
              <a:rPr lang="en-US" sz="2200" dirty="0" err="1">
                <a:solidFill>
                  <a:schemeClr val="accent3">
                    <a:lumMod val="25000"/>
                  </a:schemeClr>
                </a:solidFill>
                <a:latin typeface="Abadi"/>
              </a:rPr>
              <a:t>Booster_version</a:t>
            </a:r>
            <a:r>
              <a:rPr lang="en-US" sz="2200" dirty="0">
                <a:solidFill>
                  <a:schemeClr val="accent3">
                    <a:lumMod val="25000"/>
                  </a:schemeClr>
                </a:solidFill>
                <a:latin typeface="Abadi"/>
              </a:rPr>
              <a:t> from SPACEXTBL and now list the conditions to be met </a:t>
            </a:r>
          </a:p>
          <a:p>
            <a:pPr>
              <a:lnSpc>
                <a:spcPct val="100000"/>
              </a:lnSpc>
              <a:spcBef>
                <a:spcPts val="1400"/>
              </a:spcBef>
            </a:pPr>
            <a:r>
              <a:rPr lang="en-US" sz="2200" dirty="0">
                <a:solidFill>
                  <a:schemeClr val="accent3">
                    <a:lumMod val="25000"/>
                  </a:schemeClr>
                </a:solidFill>
                <a:latin typeface="Abadi"/>
              </a:rPr>
              <a:t>The conditions are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 ‘Success (drone ship)’ and (PAYLOAD_MASS__KG_ &lt;6000 and PAYLOAD_MASS__KG_ &gt; 4000)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293559DA-8171-DD50-4E7E-AD9A8142C089}"/>
              </a:ext>
            </a:extLst>
          </p:cNvPr>
          <p:cNvPicPr>
            <a:picLocks noChangeAspect="1"/>
          </p:cNvPicPr>
          <p:nvPr/>
        </p:nvPicPr>
        <p:blipFill>
          <a:blip r:embed="rId3"/>
          <a:stretch>
            <a:fillRect/>
          </a:stretch>
        </p:blipFill>
        <p:spPr>
          <a:xfrm>
            <a:off x="806157" y="3352362"/>
            <a:ext cx="10443307" cy="234632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295400"/>
            <a:ext cx="10515600" cy="544068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want to predict if the flacon 9 first stage will land successfully </a:t>
            </a:r>
          </a:p>
          <a:p>
            <a:pPr lvl="1">
              <a:lnSpc>
                <a:spcPct val="100000"/>
              </a:lnSpc>
              <a:spcBef>
                <a:spcPts val="1400"/>
              </a:spcBef>
            </a:pPr>
            <a:r>
              <a:rPr lang="en-US" sz="1800" dirty="0">
                <a:solidFill>
                  <a:schemeClr val="accent3">
                    <a:lumMod val="25000"/>
                  </a:schemeClr>
                </a:solidFill>
                <a:latin typeface="Abadi" panose="020B0604020104020204" pitchFamily="34" charset="0"/>
              </a:rPr>
              <a:t>If we can predict that a falcon 9 launch will be successful SpaceX will be able to reuse the launch and hence save money </a:t>
            </a:r>
          </a:p>
          <a:p>
            <a:pPr lvl="1">
              <a:lnSpc>
                <a:spcPct val="100000"/>
              </a:lnSpc>
              <a:spcBef>
                <a:spcPts val="1400"/>
              </a:spcBef>
            </a:pPr>
            <a:r>
              <a:rPr lang="en-US" sz="1800" dirty="0">
                <a:solidFill>
                  <a:schemeClr val="accent3">
                    <a:lumMod val="25000"/>
                  </a:schemeClr>
                </a:solidFill>
                <a:latin typeface="Abadi" panose="020B0604020104020204" pitchFamily="34" charset="0"/>
              </a:rPr>
              <a:t>This same information can be used to aid another company that would like to rival SpaceX launches economically</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Found that there is a difference in success rate of landing based on location of launch</a:t>
            </a:r>
          </a:p>
          <a:p>
            <a:pPr lvl="1">
              <a:lnSpc>
                <a:spcPct val="100000"/>
              </a:lnSpc>
              <a:spcBef>
                <a:spcPts val="1400"/>
              </a:spcBef>
            </a:pPr>
            <a:r>
              <a:rPr lang="en-US" sz="1800" dirty="0">
                <a:solidFill>
                  <a:schemeClr val="accent3">
                    <a:lumMod val="25000"/>
                  </a:schemeClr>
                </a:solidFill>
                <a:latin typeface="Abadi" panose="020B0604020104020204" pitchFamily="34" charset="0"/>
              </a:rPr>
              <a:t>Some launch sites had higher success rates than others based on the payload </a:t>
            </a:r>
          </a:p>
          <a:p>
            <a:pPr lvl="1">
              <a:lnSpc>
                <a:spcPct val="100000"/>
              </a:lnSpc>
              <a:spcBef>
                <a:spcPts val="1400"/>
              </a:spcBef>
            </a:pPr>
            <a:r>
              <a:rPr lang="en-US" sz="1800" dirty="0">
                <a:solidFill>
                  <a:schemeClr val="accent3">
                    <a:lumMod val="25000"/>
                  </a:schemeClr>
                </a:solidFill>
                <a:latin typeface="Abadi" panose="020B0604020104020204" pitchFamily="34" charset="0"/>
              </a:rPr>
              <a:t>While Orbits like ES-L1, GEO, HEO, SSO, VLEO had higher end of the spectrum success rate ratio then other orbits </a:t>
            </a:r>
          </a:p>
          <a:p>
            <a:pPr lvl="1">
              <a:lnSpc>
                <a:spcPct val="100000"/>
              </a:lnSpc>
              <a:spcBef>
                <a:spcPts val="1400"/>
              </a:spcBef>
            </a:pPr>
            <a:r>
              <a:rPr lang="en-US" sz="1800" dirty="0">
                <a:solidFill>
                  <a:schemeClr val="accent3">
                    <a:lumMod val="25000"/>
                  </a:schemeClr>
                </a:solidFill>
                <a:latin typeface="Abadi" panose="020B0604020104020204" pitchFamily="34" charset="0"/>
              </a:rPr>
              <a:t>Orbit vs Flight number was not a linear relationship in the success rate of launches </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Count function for the SPACEXTBL we then use where clause to meet the condition of ‘%Success%’ or ‘%Failure%’ for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using wild card %</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CBA47445-3BD0-018D-FDBD-D00C9EC9CF72}"/>
              </a:ext>
            </a:extLst>
          </p:cNvPr>
          <p:cNvPicPr>
            <a:picLocks noChangeAspect="1"/>
          </p:cNvPicPr>
          <p:nvPr/>
        </p:nvPicPr>
        <p:blipFill>
          <a:blip r:embed="rId3"/>
          <a:stretch>
            <a:fillRect/>
          </a:stretch>
        </p:blipFill>
        <p:spPr>
          <a:xfrm>
            <a:off x="753201" y="3497787"/>
            <a:ext cx="10532410" cy="2277538"/>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column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we use the </a:t>
            </a:r>
            <a:r>
              <a:rPr lang="en-US" sz="2200" dirty="0" err="1">
                <a:solidFill>
                  <a:schemeClr val="accent3">
                    <a:lumMod val="25000"/>
                  </a:schemeClr>
                </a:solidFill>
                <a:latin typeface="Abadi" panose="020B0604020104020204" pitchFamily="34" charset="0"/>
              </a:rPr>
              <a:t>SpaceXTBL</a:t>
            </a:r>
            <a:r>
              <a:rPr lang="en-US" sz="2200" dirty="0">
                <a:solidFill>
                  <a:schemeClr val="accent3">
                    <a:lumMod val="25000"/>
                  </a:schemeClr>
                </a:solidFill>
                <a:latin typeface="Abadi" panose="020B0604020104020204" pitchFamily="34" charset="0"/>
              </a:rPr>
              <a:t> and use the where clause to find the max payload mass with use of subqueries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12" name="Picture 11">
            <a:extLst>
              <a:ext uri="{FF2B5EF4-FFF2-40B4-BE49-F238E27FC236}">
                <a16:creationId xmlns:a16="http://schemas.microsoft.com/office/drawing/2014/main" id="{B29CB868-52E1-71BD-33E0-427E397C00B0}"/>
              </a:ext>
            </a:extLst>
          </p:cNvPr>
          <p:cNvPicPr>
            <a:picLocks noChangeAspect="1"/>
          </p:cNvPicPr>
          <p:nvPr/>
        </p:nvPicPr>
        <p:blipFill>
          <a:blip r:embed="rId3"/>
          <a:stretch>
            <a:fillRect/>
          </a:stretch>
        </p:blipFill>
        <p:spPr>
          <a:xfrm>
            <a:off x="770011" y="2781328"/>
            <a:ext cx="6674957" cy="364588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With </a:t>
            </a:r>
            <a:r>
              <a:rPr lang="en-US" sz="2200" dirty="0" err="1">
                <a:solidFill>
                  <a:schemeClr val="accent3">
                    <a:lumMod val="25000"/>
                  </a:schemeClr>
                </a:solidFill>
                <a:latin typeface="Abadi"/>
              </a:rPr>
              <a:t>substr</a:t>
            </a:r>
            <a:r>
              <a:rPr lang="en-US" sz="2200" dirty="0">
                <a:solidFill>
                  <a:schemeClr val="accent3">
                    <a:lumMod val="25000"/>
                  </a:schemeClr>
                </a:solidFill>
                <a:latin typeface="Abadi"/>
              </a:rPr>
              <a:t> function and column names it is easy to select the columns we want </a:t>
            </a:r>
          </a:p>
          <a:p>
            <a:pPr>
              <a:lnSpc>
                <a:spcPct val="100000"/>
              </a:lnSpc>
              <a:spcBef>
                <a:spcPts val="1400"/>
              </a:spcBef>
            </a:pPr>
            <a:r>
              <a:rPr lang="en-US" sz="2200" dirty="0">
                <a:solidFill>
                  <a:schemeClr val="accent3">
                    <a:lumMod val="25000"/>
                  </a:schemeClr>
                </a:solidFill>
                <a:latin typeface="Abadi"/>
              </a:rPr>
              <a:t>Next, we list the outcomes to find the time we can to use with failures associated </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6CC66D96-C827-9A60-4F57-B85C478473F5}"/>
              </a:ext>
            </a:extLst>
          </p:cNvPr>
          <p:cNvPicPr>
            <a:picLocks noChangeAspect="1"/>
          </p:cNvPicPr>
          <p:nvPr/>
        </p:nvPicPr>
        <p:blipFill>
          <a:blip r:embed="rId3"/>
          <a:stretch>
            <a:fillRect/>
          </a:stretch>
        </p:blipFill>
        <p:spPr>
          <a:xfrm>
            <a:off x="770010" y="3556175"/>
            <a:ext cx="10347234" cy="2469398"/>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Group by on landing outcome column allows for aggregation function count to function properly which is followed with a condition to choose dates between 2010-06-04 and 2017-03-20 in descending order </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587F9DCA-18D7-DD2A-1F99-BE393AACFAB0}"/>
              </a:ext>
            </a:extLst>
          </p:cNvPr>
          <p:cNvPicPr>
            <a:picLocks noChangeAspect="1"/>
          </p:cNvPicPr>
          <p:nvPr/>
        </p:nvPicPr>
        <p:blipFill>
          <a:blip r:embed="rId3"/>
          <a:stretch>
            <a:fillRect/>
          </a:stretch>
        </p:blipFill>
        <p:spPr>
          <a:xfrm>
            <a:off x="935084" y="2998684"/>
            <a:ext cx="10051701" cy="302688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41788" y="1430514"/>
            <a:ext cx="2944034"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Mark all launch sites on a map</a:t>
            </a:r>
          </a:p>
          <a:p>
            <a:pPr>
              <a:lnSpc>
                <a:spcPct val="100000"/>
              </a:lnSpc>
              <a:spcBef>
                <a:spcPts val="1400"/>
              </a:spcBef>
            </a:pPr>
            <a:r>
              <a:rPr lang="en-US" sz="2200" dirty="0">
                <a:solidFill>
                  <a:schemeClr val="accent3">
                    <a:lumMod val="25000"/>
                  </a:schemeClr>
                </a:solidFill>
                <a:latin typeface="Abadi"/>
              </a:rPr>
              <a:t>Display the different launch sites with their labels </a:t>
            </a:r>
          </a:p>
          <a:p>
            <a:pPr>
              <a:lnSpc>
                <a:spcPct val="100000"/>
              </a:lnSpc>
              <a:spcBef>
                <a:spcPts val="1400"/>
              </a:spcBef>
            </a:pPr>
            <a:r>
              <a:rPr lang="en-US" sz="2200" dirty="0">
                <a:solidFill>
                  <a:schemeClr val="accent3">
                    <a:lumMod val="25000"/>
                  </a:schemeClr>
                </a:solidFill>
                <a:latin typeface="Abadi"/>
              </a:rPr>
              <a:t>Allows us to notice any patterns in success rates based on locations</a:t>
            </a: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rgbClr val="0B49CB"/>
                </a:solidFill>
                <a:latin typeface="Abadi"/>
              </a:rPr>
              <a:t>Launch Sites Analysis with Folium-Continued</a:t>
            </a:r>
          </a:p>
        </p:txBody>
      </p:sp>
      <p:pic>
        <p:nvPicPr>
          <p:cNvPr id="7" name="Picture 8" descr="Map&#10;&#10;Description automatically generated">
            <a:extLst>
              <a:ext uri="{FF2B5EF4-FFF2-40B4-BE49-F238E27FC236}">
                <a16:creationId xmlns:a16="http://schemas.microsoft.com/office/drawing/2014/main" id="{67DA2CE9-E22E-D9F3-A07C-351E5CC100F8}"/>
              </a:ext>
            </a:extLst>
          </p:cNvPr>
          <p:cNvPicPr>
            <a:picLocks noChangeAspect="1"/>
          </p:cNvPicPr>
          <p:nvPr/>
        </p:nvPicPr>
        <p:blipFill>
          <a:blip r:embed="rId3"/>
          <a:stretch>
            <a:fillRect/>
          </a:stretch>
        </p:blipFill>
        <p:spPr>
          <a:xfrm>
            <a:off x="3755437" y="1426355"/>
            <a:ext cx="7663274" cy="428751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76327-8CC4-4356-8BBB-DC4965CE9857}"/>
              </a:ext>
            </a:extLst>
          </p:cNvPr>
          <p:cNvSpPr txBox="1">
            <a:spLocks/>
          </p:cNvSpPr>
          <p:nvPr/>
        </p:nvSpPr>
        <p:spPr>
          <a:xfrm>
            <a:off x="481013" y="3752849"/>
            <a:ext cx="3290887" cy="24526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dirty="0">
                <a:solidFill>
                  <a:srgbClr val="0B49CB"/>
                </a:solidFill>
                <a:latin typeface="Abadi"/>
              </a:rPr>
              <a:t>All launch sites success/failed</a:t>
            </a:r>
          </a:p>
        </p:txBody>
      </p:sp>
      <p:pic>
        <p:nvPicPr>
          <p:cNvPr id="8" name="Picture 8" descr="Map&#10;&#10;Description automatically generated">
            <a:extLst>
              <a:ext uri="{FF2B5EF4-FFF2-40B4-BE49-F238E27FC236}">
                <a16:creationId xmlns:a16="http://schemas.microsoft.com/office/drawing/2014/main" id="{8965490C-1033-F71C-4A23-E84BA3A58A8F}"/>
              </a:ext>
            </a:extLst>
          </p:cNvPr>
          <p:cNvPicPr>
            <a:picLocks noChangeAspect="1"/>
          </p:cNvPicPr>
          <p:nvPr/>
        </p:nvPicPr>
        <p:blipFill rotWithShape="1">
          <a:blip r:embed="rId2"/>
          <a:srcRect t="25643" b="13181"/>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158130" y="3978628"/>
            <a:ext cx="7485413" cy="2452687"/>
          </a:xfrm>
          <a:prstGeom prst="rect">
            <a:avLst/>
          </a:prstGeom>
        </p:spPr>
        <p:txBody>
          <a:bodyPr vert="horz" lIns="91440" tIns="45720" rIns="91440" bIns="45720" rtlCol="0" anchor="ctr">
            <a:normAutofit fontScale="92500"/>
          </a:bodyPr>
          <a:lstStyle/>
          <a:p>
            <a:pPr>
              <a:spcBef>
                <a:spcPts val="1400"/>
              </a:spcBef>
            </a:pPr>
            <a:r>
              <a:rPr lang="en-US" sz="2200" dirty="0">
                <a:solidFill>
                  <a:schemeClr val="accent3">
                    <a:lumMod val="25000"/>
                  </a:schemeClr>
                </a:solidFill>
                <a:latin typeface="Abadi"/>
              </a:rPr>
              <a:t> Mark the success/failed launches for each site on the map</a:t>
            </a:r>
          </a:p>
          <a:p>
            <a:pPr>
              <a:spcBef>
                <a:spcPts val="1400"/>
              </a:spcBef>
            </a:pPr>
            <a:r>
              <a:rPr lang="en-US" sz="2200" dirty="0">
                <a:solidFill>
                  <a:schemeClr val="accent3">
                    <a:lumMod val="25000"/>
                  </a:schemeClr>
                </a:solidFill>
                <a:latin typeface="Abadi"/>
              </a:rPr>
              <a:t>Using Folium, we can see the different site launch locations in the United States and further dive into how their location of launch can impact on the success rate of each launch</a:t>
            </a:r>
          </a:p>
          <a:p>
            <a:pPr>
              <a:spcBef>
                <a:spcPts val="1400"/>
              </a:spcBef>
            </a:pPr>
            <a:r>
              <a:rPr lang="en-US" sz="2200" dirty="0">
                <a:solidFill>
                  <a:schemeClr val="accent3">
                    <a:lumMod val="25000"/>
                  </a:schemeClr>
                </a:solidFill>
                <a:latin typeface="Abadi"/>
              </a:rPr>
              <a:t>When zooming in on the highlighted marks on the map it will display green icons for successful  launches or red for failed launches at a given site </a:t>
            </a:r>
          </a:p>
          <a:p>
            <a:endParaRPr lang="en-US" sz="180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64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dirty="0">
                <a:solidFill>
                  <a:schemeClr val="tx1">
                    <a:lumMod val="75000"/>
                    <a:lumOff val="25000"/>
                  </a:schemeClr>
                </a:solidFill>
                <a:latin typeface="Calibri" panose="020F0502020204030204"/>
              </a:rPr>
              <a:pPr>
                <a:spcAft>
                  <a:spcPts val="600"/>
                </a:spcAft>
                <a:defRPr/>
              </a:pPr>
              <a:t>36</a:t>
            </a:fld>
            <a:endParaRPr lang="en-US" sz="1200" dirty="0">
              <a:solidFill>
                <a:schemeClr val="tx1">
                  <a:lumMod val="75000"/>
                  <a:lumOff val="25000"/>
                </a:schemeClr>
              </a:solidFill>
              <a:latin typeface="Calibri" panose="020F0502020204030204"/>
            </a:endParaRP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DC6BEC6B-5C77-412D-B45A-5B0F46FED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838200" y="176214"/>
            <a:ext cx="10515600" cy="14811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3700" dirty="0">
                <a:solidFill>
                  <a:srgbClr val="0B49CB"/>
                </a:solidFill>
                <a:latin typeface="Abadi"/>
              </a:rPr>
              <a:t>Launch Sites Distances to </a:t>
            </a:r>
            <a:r>
              <a:rPr lang="en-US" sz="3700" dirty="0" err="1">
                <a:solidFill>
                  <a:srgbClr val="0B49CB"/>
                </a:solidFill>
                <a:latin typeface="Abadi"/>
              </a:rPr>
              <a:t>Proximites</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38200" y="1847128"/>
            <a:ext cx="3990968" cy="4272681"/>
          </a:xfrm>
          <a:prstGeom prst="rect">
            <a:avLst/>
          </a:prstGeom>
        </p:spPr>
        <p:txBody>
          <a:bodyPr vert="horz" lIns="91440" tIns="45720" rIns="91440" bIns="45720" rtlCol="0" anchor="t">
            <a:normAutofit/>
          </a:bodyPr>
          <a:lstStyle/>
          <a:p>
            <a:pPr marL="0">
              <a:spcBef>
                <a:spcPts val="1400"/>
              </a:spcBef>
            </a:pPr>
            <a:r>
              <a:rPr lang="en-US" sz="2000" dirty="0">
                <a:solidFill>
                  <a:schemeClr val="accent3">
                    <a:lumMod val="25000"/>
                  </a:schemeClr>
                </a:solidFill>
                <a:latin typeface="Abadi"/>
              </a:rPr>
              <a:t>Calculate the distances between a launch site to its proximities</a:t>
            </a:r>
          </a:p>
          <a:p>
            <a:pPr>
              <a:spcBef>
                <a:spcPts val="1400"/>
              </a:spcBef>
            </a:pPr>
            <a:r>
              <a:rPr lang="en-US" sz="2000" dirty="0">
                <a:solidFill>
                  <a:schemeClr val="accent3">
                    <a:lumMod val="25000"/>
                  </a:schemeClr>
                </a:solidFill>
                <a:latin typeface="Abadi"/>
              </a:rPr>
              <a:t>Using functions to calculate the distances from railways, highways, and cities gives us references to the location at which the launch takes place </a:t>
            </a:r>
          </a:p>
          <a:p>
            <a:pPr>
              <a:spcBef>
                <a:spcPts val="1400"/>
              </a:spcBef>
            </a:pPr>
            <a:endParaRPr lang="en-US" sz="2000" dirty="0">
              <a:solidFill>
                <a:schemeClr val="accent3">
                  <a:lumMod val="25000"/>
                </a:schemeClr>
              </a:solidFill>
              <a:latin typeface="Abadi"/>
            </a:endParaRPr>
          </a:p>
          <a:p>
            <a:pPr>
              <a:spcBef>
                <a:spcPts val="1400"/>
              </a:spcBef>
            </a:pPr>
            <a:endParaRPr lang="en-US" sz="2000">
              <a:cs typeface="Calibri" panose="020F0502020204030204"/>
            </a:endParaRPr>
          </a:p>
        </p:txBody>
      </p:sp>
      <p:pic>
        <p:nvPicPr>
          <p:cNvPr id="7" name="Picture 8" descr="Map&#10;&#10;Description automatically generated">
            <a:extLst>
              <a:ext uri="{FF2B5EF4-FFF2-40B4-BE49-F238E27FC236}">
                <a16:creationId xmlns:a16="http://schemas.microsoft.com/office/drawing/2014/main" id="{3E2CC8BD-EC29-448A-C929-31321831E95F}"/>
              </a:ext>
            </a:extLst>
          </p:cNvPr>
          <p:cNvPicPr>
            <a:picLocks noChangeAspect="1"/>
          </p:cNvPicPr>
          <p:nvPr/>
        </p:nvPicPr>
        <p:blipFill rotWithShape="1">
          <a:blip r:embed="rId2"/>
          <a:srcRect l="21174" r="12478"/>
          <a:stretch/>
        </p:blipFill>
        <p:spPr>
          <a:xfrm>
            <a:off x="5191128" y="1847129"/>
            <a:ext cx="6162670" cy="4272677"/>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37</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Below is a screenshot of the pie chart using </a:t>
            </a:r>
            <a:r>
              <a:rPr lang="en-US" sz="2200" dirty="0" err="1">
                <a:solidFill>
                  <a:schemeClr val="accent3">
                    <a:lumMod val="25000"/>
                  </a:schemeClr>
                </a:solidFill>
                <a:latin typeface="Abadi"/>
              </a:rPr>
              <a:t>Plotly</a:t>
            </a:r>
            <a:r>
              <a:rPr lang="en-US" sz="2200" dirty="0">
                <a:solidFill>
                  <a:schemeClr val="accent3">
                    <a:lumMod val="25000"/>
                  </a:schemeClr>
                </a:solidFill>
                <a:latin typeface="Abadi"/>
              </a:rPr>
              <a:t> Dash</a:t>
            </a:r>
          </a:p>
          <a:p>
            <a:pPr>
              <a:lnSpc>
                <a:spcPct val="100000"/>
              </a:lnSpc>
              <a:spcBef>
                <a:spcPts val="1400"/>
              </a:spcBef>
            </a:pPr>
            <a:r>
              <a:rPr lang="en-US" sz="2200" dirty="0">
                <a:solidFill>
                  <a:schemeClr val="accent3">
                    <a:lumMod val="25000"/>
                  </a:schemeClr>
                </a:solidFill>
                <a:latin typeface="Abadi"/>
              </a:rPr>
              <a:t>This pie chart represents the success rates of all sites where we can see that KSC LC-39A launch site had the highest success rate</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Records of All Sites Dashboard</a:t>
            </a:r>
          </a:p>
        </p:txBody>
      </p:sp>
      <p:pic>
        <p:nvPicPr>
          <p:cNvPr id="7" name="Picture 6">
            <a:extLst>
              <a:ext uri="{FF2B5EF4-FFF2-40B4-BE49-F238E27FC236}">
                <a16:creationId xmlns:a16="http://schemas.microsoft.com/office/drawing/2014/main" id="{83BD81F1-C965-6023-172B-A2D2F8A90C16}"/>
              </a:ext>
            </a:extLst>
          </p:cNvPr>
          <p:cNvPicPr>
            <a:picLocks noChangeAspect="1"/>
          </p:cNvPicPr>
          <p:nvPr/>
        </p:nvPicPr>
        <p:blipFill>
          <a:blip r:embed="rId3"/>
          <a:stretch>
            <a:fillRect/>
          </a:stretch>
        </p:blipFill>
        <p:spPr>
          <a:xfrm>
            <a:off x="914898" y="3285072"/>
            <a:ext cx="9299363" cy="314213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07253"/>
            <a:ext cx="10530114" cy="45183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Goal is to determine the cost of a launch </a:t>
            </a:r>
          </a:p>
          <a:p>
            <a:pPr lvl="1">
              <a:spcBef>
                <a:spcPts val="1400"/>
              </a:spcBef>
            </a:pPr>
            <a:r>
              <a:rPr lang="en-US" sz="1800" dirty="0">
                <a:solidFill>
                  <a:schemeClr val="accent3">
                    <a:lumMod val="25000"/>
                  </a:schemeClr>
                </a:solidFill>
                <a:latin typeface="Abadi" panose="020B0604020104020204" pitchFamily="34" charset="0"/>
              </a:rPr>
              <a:t>using the SpaceX’s Flacon 9 launch information on Wikipedia </a:t>
            </a:r>
          </a:p>
          <a:p>
            <a:pPr>
              <a:spcBef>
                <a:spcPts val="1400"/>
              </a:spcBef>
            </a:pPr>
            <a:r>
              <a:rPr lang="en-US" sz="2200" dirty="0">
                <a:solidFill>
                  <a:schemeClr val="accent3">
                    <a:lumMod val="25000"/>
                  </a:schemeClr>
                </a:solidFill>
                <a:latin typeface="Abadi" panose="020B0604020104020204" pitchFamily="34" charset="0"/>
              </a:rPr>
              <a:t>To accomplish this goal, it is important that we first parse the information using Web Scraping, data wrangling and formatting, and requests to the SpaceX API </a:t>
            </a:r>
          </a:p>
          <a:p>
            <a:pPr>
              <a:spcBef>
                <a:spcPts val="1400"/>
              </a:spcBef>
            </a:pPr>
            <a:r>
              <a:rPr lang="en-US" sz="2200" dirty="0">
                <a:solidFill>
                  <a:schemeClr val="accent3">
                    <a:lumMod val="25000"/>
                  </a:schemeClr>
                </a:solidFill>
                <a:latin typeface="Abadi" panose="020B0604020104020204" pitchFamily="34" charset="0"/>
              </a:rPr>
              <a:t>After parsing the data in a way that we can use Exploratory Data Analysis and Visualization to grab data that would be used for machine learning predictions</a:t>
            </a:r>
          </a:p>
          <a:p>
            <a:pPr>
              <a:spcBef>
                <a:spcPts val="1400"/>
              </a:spcBef>
            </a:pPr>
            <a:r>
              <a:rPr lang="en-US" sz="2200" dirty="0">
                <a:solidFill>
                  <a:schemeClr val="accent3">
                    <a:lumMod val="25000"/>
                  </a:schemeClr>
                </a:solidFill>
                <a:latin typeface="Abadi" panose="020B0604020104020204" pitchFamily="34" charset="0"/>
              </a:rPr>
              <a:t>Folium is then used to display the different environment/locations where launches take place which help finding the most optimal location for a launch to take place  </a:t>
            </a:r>
          </a:p>
          <a:p>
            <a:pPr>
              <a:spcBef>
                <a:spcPts val="1400"/>
              </a:spcBef>
            </a:pPr>
            <a:r>
              <a:rPr lang="en-US" sz="2200" dirty="0">
                <a:solidFill>
                  <a:schemeClr val="accent3">
                    <a:lumMod val="25000"/>
                  </a:schemeClr>
                </a:solidFill>
                <a:latin typeface="Abadi" panose="020B0604020104020204" pitchFamily="34" charset="0"/>
              </a:rPr>
              <a:t>A dashboard is created using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to be able to present the data in an interactive application where filtering and other features are available </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In the below pie chart KSC LC-39A has the highest launch success ratio</a:t>
            </a:r>
          </a:p>
          <a:p>
            <a:pPr>
              <a:lnSpc>
                <a:spcPct val="100000"/>
              </a:lnSpc>
              <a:spcBef>
                <a:spcPts val="1400"/>
              </a:spcBef>
            </a:pPr>
            <a:r>
              <a:rPr lang="en-US" sz="2200" dirty="0">
                <a:solidFill>
                  <a:schemeClr val="accent3">
                    <a:lumMod val="25000"/>
                  </a:schemeClr>
                </a:solidFill>
                <a:latin typeface="Abadi"/>
              </a:rPr>
              <a:t>The legend on the right of the pie chart indicates 0 as failed launch and 1 as successful launch </a:t>
            </a:r>
          </a:p>
          <a:p>
            <a:pPr marL="0" indent="0">
              <a:buNone/>
            </a:pP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Records of Highest Launch Success Ratio </a:t>
            </a:r>
          </a:p>
        </p:txBody>
      </p:sp>
      <p:pic>
        <p:nvPicPr>
          <p:cNvPr id="7" name="Picture 6">
            <a:extLst>
              <a:ext uri="{FF2B5EF4-FFF2-40B4-BE49-F238E27FC236}">
                <a16:creationId xmlns:a16="http://schemas.microsoft.com/office/drawing/2014/main" id="{EC466F67-02CE-D596-51D9-E902B5CE4334}"/>
              </a:ext>
            </a:extLst>
          </p:cNvPr>
          <p:cNvPicPr>
            <a:picLocks noChangeAspect="1"/>
          </p:cNvPicPr>
          <p:nvPr/>
        </p:nvPicPr>
        <p:blipFill>
          <a:blip r:embed="rId3"/>
          <a:stretch>
            <a:fillRect/>
          </a:stretch>
        </p:blipFill>
        <p:spPr>
          <a:xfrm>
            <a:off x="906390" y="3065531"/>
            <a:ext cx="9730154" cy="323655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481013" y="3752849"/>
            <a:ext cx="3290887" cy="2452687"/>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dirty="0">
                <a:solidFill>
                  <a:srgbClr val="0B49CB"/>
                </a:solidFill>
                <a:latin typeface="Abadi"/>
              </a:rPr>
              <a:t>Payload vs. Launch Outcome Scatter Plot for All Sites</a:t>
            </a:r>
            <a:endParaRPr lang="en-US" sz="3600" dirty="0">
              <a:solidFill>
                <a:schemeClr val="tx1"/>
              </a:solidFill>
              <a:latin typeface="+mj-lt"/>
              <a:ea typeface="+mj-ea"/>
              <a:cs typeface="+mj-cs"/>
            </a:endParaRP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223982" y="3752850"/>
            <a:ext cx="7485413" cy="2452687"/>
          </a:xfrm>
          <a:prstGeom prst="rect">
            <a:avLst/>
          </a:prstGeom>
        </p:spPr>
        <p:txBody>
          <a:bodyPr vert="horz" lIns="91440" tIns="45720" rIns="91440" bIns="45720" rtlCol="0" anchor="ctr">
            <a:normAutofit/>
          </a:bodyPr>
          <a:lstStyle/>
          <a:p>
            <a:pPr>
              <a:spcBef>
                <a:spcPts val="1400"/>
              </a:spcBef>
            </a:pPr>
            <a:r>
              <a:rPr lang="en-US" sz="2200" dirty="0">
                <a:solidFill>
                  <a:schemeClr val="accent3">
                    <a:lumMod val="25000"/>
                  </a:schemeClr>
                </a:solidFill>
                <a:latin typeface="Abadi"/>
              </a:rPr>
              <a:t>Using a different payload range from 2500 – 7500 we can see that FT booster version category is more successful than any other booster version </a:t>
            </a:r>
          </a:p>
          <a:p>
            <a:pPr>
              <a:spcBef>
                <a:spcPts val="1400"/>
              </a:spcBef>
            </a:pPr>
            <a:r>
              <a:rPr lang="en-US" sz="2200" dirty="0">
                <a:solidFill>
                  <a:schemeClr val="accent3">
                    <a:lumMod val="25000"/>
                  </a:schemeClr>
                </a:solidFill>
                <a:latin typeface="Abadi"/>
              </a:rPr>
              <a:t>This as well as the v1.1 booster fails in with a success rate of 0</a:t>
            </a:r>
          </a:p>
          <a:p>
            <a:pPr>
              <a:spcBef>
                <a:spcPts val="1400"/>
              </a:spcBef>
            </a:pPr>
            <a:endParaRPr lang="en-US" sz="1700" dirty="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864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lumMod val="75000"/>
                    <a:lumOff val="25000"/>
                  </a:schemeClr>
                </a:solidFill>
                <a:latin typeface="Calibri" panose="020F0502020204030204"/>
              </a:rPr>
              <a:pPr>
                <a:spcAft>
                  <a:spcPts val="600"/>
                </a:spcAft>
                <a:defRPr/>
              </a:pPr>
              <a:t>41</a:t>
            </a:fld>
            <a:endParaRPr lang="en-US" sz="1200">
              <a:solidFill>
                <a:schemeClr val="tx1">
                  <a:lumMod val="75000"/>
                  <a:lumOff val="25000"/>
                </a:schemeClr>
              </a:solidFill>
              <a:latin typeface="Calibri" panose="020F0502020204030204"/>
            </a:endParaRPr>
          </a:p>
        </p:txBody>
      </p:sp>
      <p:pic>
        <p:nvPicPr>
          <p:cNvPr id="7" name="Picture 6">
            <a:extLst>
              <a:ext uri="{FF2B5EF4-FFF2-40B4-BE49-F238E27FC236}">
                <a16:creationId xmlns:a16="http://schemas.microsoft.com/office/drawing/2014/main" id="{8CEDE93A-B0A6-96E8-E195-1B0FBB8F09B1}"/>
              </a:ext>
            </a:extLst>
          </p:cNvPr>
          <p:cNvPicPr>
            <a:picLocks noChangeAspect="1"/>
          </p:cNvPicPr>
          <p:nvPr/>
        </p:nvPicPr>
        <p:blipFill>
          <a:blip r:embed="rId3"/>
          <a:stretch>
            <a:fillRect/>
          </a:stretch>
        </p:blipFill>
        <p:spPr>
          <a:xfrm>
            <a:off x="-16329" y="0"/>
            <a:ext cx="12192000" cy="3393451"/>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all the different model methods they all generally had the same accuracy </a:t>
            </a:r>
          </a:p>
          <a:p>
            <a:pPr>
              <a:lnSpc>
                <a:spcPct val="100000"/>
              </a:lnSpc>
              <a:spcBef>
                <a:spcPts val="1400"/>
              </a:spcBef>
            </a:pPr>
            <a:r>
              <a:rPr lang="en-US" sz="2200" dirty="0">
                <a:solidFill>
                  <a:schemeClr val="accent3">
                    <a:lumMod val="25000"/>
                  </a:schemeClr>
                </a:solidFill>
                <a:latin typeface="Abadi" panose="020B0604020104020204" pitchFamily="34" charset="0"/>
              </a:rPr>
              <a:t>Running the program multiple times, the Decision Tree modeling method slightly did better than the other modeling methods in terms of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a:extLst>
              <a:ext uri="{FF2B5EF4-FFF2-40B4-BE49-F238E27FC236}">
                <a16:creationId xmlns:a16="http://schemas.microsoft.com/office/drawing/2014/main" id="{22363ADE-049A-1153-6889-EB7238566D88}"/>
              </a:ext>
            </a:extLst>
          </p:cNvPr>
          <p:cNvPicPr>
            <a:picLocks noChangeAspect="1"/>
          </p:cNvPicPr>
          <p:nvPr/>
        </p:nvPicPr>
        <p:blipFill>
          <a:blip r:embed="rId3"/>
          <a:stretch>
            <a:fillRect/>
          </a:stretch>
        </p:blipFill>
        <p:spPr>
          <a:xfrm>
            <a:off x="6484109" y="1479405"/>
            <a:ext cx="4801502" cy="4514735"/>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091558" y="1758657"/>
            <a:ext cx="4455132"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 the right there is a confusion matrix to the decision tree method </a:t>
            </a:r>
          </a:p>
          <a:p>
            <a:pPr>
              <a:lnSpc>
                <a:spcPct val="100000"/>
              </a:lnSpc>
              <a:spcBef>
                <a:spcPts val="1400"/>
              </a:spcBef>
            </a:pPr>
            <a:r>
              <a:rPr lang="en-US" sz="2200" dirty="0">
                <a:solidFill>
                  <a:schemeClr val="accent3">
                    <a:lumMod val="25000"/>
                  </a:schemeClr>
                </a:solidFill>
                <a:latin typeface="Abadi" panose="020B0604020104020204" pitchFamily="34" charset="0"/>
              </a:rPr>
              <a:t>Looking at the confusion matrix it is clear that the predicted outcome labels were for the most part most like that of the actual labels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 – Decision Tree</a:t>
            </a:r>
            <a:endParaRPr lang="en-US" dirty="0">
              <a:solidFill>
                <a:srgbClr val="0B49CB"/>
              </a:solidFill>
            </a:endParaRPr>
          </a:p>
        </p:txBody>
      </p:sp>
      <p:pic>
        <p:nvPicPr>
          <p:cNvPr id="3" name="Picture 2">
            <a:extLst>
              <a:ext uri="{FF2B5EF4-FFF2-40B4-BE49-F238E27FC236}">
                <a16:creationId xmlns:a16="http://schemas.microsoft.com/office/drawing/2014/main" id="{1C63E611-5E16-8010-9053-02886A211F0D}"/>
              </a:ext>
            </a:extLst>
          </p:cNvPr>
          <p:cNvPicPr>
            <a:picLocks noChangeAspect="1"/>
          </p:cNvPicPr>
          <p:nvPr/>
        </p:nvPicPr>
        <p:blipFill>
          <a:blip r:embed="rId3"/>
          <a:stretch>
            <a:fillRect/>
          </a:stretch>
        </p:blipFill>
        <p:spPr>
          <a:xfrm>
            <a:off x="6033310" y="1459914"/>
            <a:ext cx="5252301" cy="4409074"/>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807641" y="1489351"/>
            <a:ext cx="10485320" cy="457711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Our goal was to first be able to answer questions that would allow us predicted and save money on launches given the SpaceX Flacon 9 </a:t>
            </a:r>
            <a:r>
              <a:rPr lang="en-US" sz="2200" dirty="0" err="1">
                <a:solidFill>
                  <a:schemeClr val="accent3">
                    <a:lumMod val="25000"/>
                  </a:schemeClr>
                </a:solidFill>
                <a:latin typeface="Abadi"/>
              </a:rPr>
              <a:t>Launche</a:t>
            </a:r>
            <a:r>
              <a:rPr lang="en-US" sz="2200" dirty="0">
                <a:solidFill>
                  <a:schemeClr val="accent3">
                    <a:lumMod val="25000"/>
                  </a:schemeClr>
                </a:solidFill>
                <a:latin typeface="Abadi"/>
              </a:rPr>
              <a:t> information we received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Firstly, we began by using SpaceX API, Web Scraping knowledge, and Data wrangling to read accurate information for our use </a:t>
            </a:r>
          </a:p>
          <a:p>
            <a:pPr>
              <a:lnSpc>
                <a:spcPct val="100000"/>
              </a:lnSpc>
              <a:spcBef>
                <a:spcPts val="1400"/>
              </a:spcBef>
            </a:pPr>
            <a:r>
              <a:rPr lang="en-US" sz="2200" dirty="0">
                <a:solidFill>
                  <a:schemeClr val="accent3">
                    <a:lumMod val="25000"/>
                  </a:schemeClr>
                </a:solidFill>
                <a:latin typeface="Abadi"/>
              </a:rPr>
              <a:t>Next, we utilized knowledge of SQL to return queries that would reveal important information that would be graphed for visualization purposes </a:t>
            </a:r>
          </a:p>
          <a:p>
            <a:pPr>
              <a:lnSpc>
                <a:spcPct val="100000"/>
              </a:lnSpc>
              <a:spcBef>
                <a:spcPts val="1400"/>
              </a:spcBef>
            </a:pPr>
            <a:r>
              <a:rPr lang="en-US" sz="2200" dirty="0">
                <a:solidFill>
                  <a:schemeClr val="accent3">
                    <a:lumMod val="25000"/>
                  </a:schemeClr>
                </a:solidFill>
                <a:latin typeface="Abadi"/>
              </a:rPr>
              <a:t>After having everything we needed it finally possible to create predictive models, interactive visualization models, and folium maps to view all the data that was formatted/cleaned previously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807641" y="1455003"/>
            <a:ext cx="1051560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code below demonstrates the process to find the most accurate predictive model </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3" name="Picture 3" descr="Graphical user interface, text, application, email&#10;&#10;Description automatically generated">
            <a:extLst>
              <a:ext uri="{FF2B5EF4-FFF2-40B4-BE49-F238E27FC236}">
                <a16:creationId xmlns:a16="http://schemas.microsoft.com/office/drawing/2014/main" id="{5495F31C-AD71-BED9-93FC-FF22B0942120}"/>
              </a:ext>
            </a:extLst>
          </p:cNvPr>
          <p:cNvPicPr>
            <a:picLocks noChangeAspect="1"/>
          </p:cNvPicPr>
          <p:nvPr/>
        </p:nvPicPr>
        <p:blipFill>
          <a:blip r:embed="rId4"/>
          <a:stretch>
            <a:fillRect/>
          </a:stretch>
        </p:blipFill>
        <p:spPr>
          <a:xfrm>
            <a:off x="1055512" y="2207771"/>
            <a:ext cx="10231494" cy="3825348"/>
          </a:xfrm>
          <a:prstGeom prst="rect">
            <a:avLst/>
          </a:prstGeom>
        </p:spPr>
      </p:pic>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669413"/>
            <a:ext cx="9318369" cy="444476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Request to the SpaceX API &amp; Clean the Requested Data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Extract Falcon 9 launch record HTML table from Wikipedia </a:t>
            </a:r>
          </a:p>
          <a:p>
            <a:pPr lvl="1">
              <a:lnSpc>
                <a:spcPct val="120000"/>
              </a:lnSpc>
              <a:spcBef>
                <a:spcPts val="1400"/>
              </a:spcBef>
            </a:pPr>
            <a:r>
              <a:rPr lang="en-US" sz="7600" dirty="0">
                <a:solidFill>
                  <a:schemeClr val="bg2">
                    <a:lumMod val="50000"/>
                  </a:schemeClr>
                </a:solidFill>
                <a:latin typeface="Abadi"/>
              </a:rPr>
              <a:t>Parse the table and convert it to pandas data frame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Find best Hyperparameter for SVM, Classification Trees and Logistic Regression</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Data Wrangling and formatting we are able to gain access to important data that would give us insight to predicting the success of a launch</a:t>
            </a:r>
          </a:p>
          <a:p>
            <a:pPr>
              <a:lnSpc>
                <a:spcPct val="100000"/>
              </a:lnSpc>
              <a:spcBef>
                <a:spcPts val="1400"/>
              </a:spcBef>
            </a:pPr>
            <a:r>
              <a:rPr lang="en-US" sz="2200" dirty="0">
                <a:solidFill>
                  <a:schemeClr val="accent3">
                    <a:lumMod val="25000"/>
                  </a:schemeClr>
                </a:solidFill>
                <a:latin typeface="Abadi" panose="020B0604020104020204" pitchFamily="34" charset="0"/>
              </a:rPr>
              <a:t>We request and parse the SpaceX launch data using the GET request to only include Falcon 9 launch information</a:t>
            </a:r>
          </a:p>
          <a:p>
            <a:pPr>
              <a:lnSpc>
                <a:spcPct val="100000"/>
              </a:lnSpc>
              <a:spcBef>
                <a:spcPts val="1400"/>
              </a:spcBef>
            </a:pPr>
            <a:r>
              <a:rPr lang="en-US" sz="2200" dirty="0">
                <a:solidFill>
                  <a:schemeClr val="accent3">
                    <a:lumMod val="25000"/>
                  </a:schemeClr>
                </a:solidFill>
                <a:latin typeface="Abadi" panose="020B0604020104020204" pitchFamily="34" charset="0"/>
              </a:rPr>
              <a:t>It is important to fill the missing data with that of the mean of the column data to get the most accurate results possible</a:t>
            </a:r>
          </a:p>
          <a:p>
            <a:pPr>
              <a:lnSpc>
                <a:spcPct val="100000"/>
              </a:lnSpc>
              <a:spcBef>
                <a:spcPts val="1400"/>
              </a:spcBef>
            </a:pPr>
            <a:r>
              <a:rPr lang="en-US" sz="2200" dirty="0">
                <a:solidFill>
                  <a:schemeClr val="accent3">
                    <a:lumMod val="25000"/>
                  </a:schemeClr>
                </a:solidFill>
                <a:latin typeface="Abadi" panose="020B0604020104020204" pitchFamily="34" charset="0"/>
              </a:rPr>
              <a:t>Data wrangling on the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to get the most accurate information for future uses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905505" cy="4225925"/>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Request to the SpaceX API </a:t>
            </a:r>
          </a:p>
          <a:p>
            <a:pPr>
              <a:lnSpc>
                <a:spcPct val="100000"/>
              </a:lnSpc>
              <a:spcBef>
                <a:spcPts val="1400"/>
              </a:spcBef>
            </a:pPr>
            <a:r>
              <a:rPr lang="en-US" sz="2200" dirty="0">
                <a:solidFill>
                  <a:schemeClr val="accent3">
                    <a:lumMod val="25000"/>
                  </a:schemeClr>
                </a:solidFill>
                <a:latin typeface="Abadi" panose="020B0604020104020204" pitchFamily="34" charset="0"/>
              </a:rPr>
              <a:t>Normalize the returned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content to convert to Pandas </a:t>
            </a:r>
            <a:r>
              <a:rPr lang="en-US" sz="2200" dirty="0" err="1">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Obtain rocket, payload, launchpad, and many other useful information using API</a:t>
            </a:r>
          </a:p>
          <a:p>
            <a:pPr>
              <a:lnSpc>
                <a:spcPct val="100000"/>
              </a:lnSpc>
              <a:spcBef>
                <a:spcPts val="1400"/>
              </a:spcBef>
            </a:pPr>
            <a:r>
              <a:rPr lang="en-US" sz="2200" dirty="0">
                <a:solidFill>
                  <a:schemeClr val="accent3">
                    <a:lumMod val="25000"/>
                  </a:schemeClr>
                </a:solidFill>
                <a:latin typeface="Abadi" panose="020B0604020104020204" pitchFamily="34" charset="0"/>
              </a:rPr>
              <a:t>Store this data into lists to create readable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Filter Falcon 9 launches only </a:t>
            </a:r>
          </a:p>
          <a:p>
            <a:pPr>
              <a:lnSpc>
                <a:spcPct val="100000"/>
              </a:lnSpc>
              <a:spcBef>
                <a:spcPts val="1400"/>
              </a:spcBef>
            </a:pPr>
            <a:r>
              <a:rPr lang="en-US" sz="2200" dirty="0">
                <a:solidFill>
                  <a:schemeClr val="accent3">
                    <a:lumMod val="25000"/>
                  </a:schemeClr>
                </a:solidFill>
                <a:latin typeface="Abadi" panose="020B0604020104020204" pitchFamily="34" charset="0"/>
              </a:rPr>
              <a:t>Data wrangle to remove missing values </a:t>
            </a:r>
            <a:endParaRPr lang="en-US" sz="2200" dirty="0">
              <a:solidFill>
                <a:schemeClr val="accent3">
                  <a:lumMod val="25000"/>
                </a:schemeClr>
              </a:solidFill>
              <a:latin typeface="Abadi"/>
            </a:endParaRPr>
          </a:p>
          <a:p>
            <a:pPr>
              <a:lnSpc>
                <a:spcPct val="100000"/>
              </a:lnSpc>
              <a:spcBef>
                <a:spcPts val="1400"/>
              </a:spcBef>
            </a:pPr>
            <a:r>
              <a:rPr lang="en-US" sz="2200" dirty="0" err="1">
                <a:solidFill>
                  <a:schemeClr val="accent3">
                    <a:lumMod val="25000"/>
                  </a:schemeClr>
                </a:solidFill>
                <a:latin typeface="Abadi" panose="020B0604020104020204" pitchFamily="34" charset="0"/>
                <a:hlinkClick r:id="rId3"/>
              </a:rPr>
              <a:t>Github</a:t>
            </a:r>
            <a:r>
              <a:rPr lang="en-US" sz="2200" dirty="0">
                <a:solidFill>
                  <a:schemeClr val="accent3">
                    <a:lumMod val="25000"/>
                  </a:schemeClr>
                </a:solidFill>
                <a:latin typeface="Abadi" panose="020B0604020104020204" pitchFamily="34" charset="0"/>
                <a:hlinkClick r:id="rId3"/>
              </a:rPr>
              <a:t> Link - SpaceX API</a:t>
            </a:r>
            <a:r>
              <a:rPr lang="en-US" sz="2200" dirty="0">
                <a:solidFill>
                  <a:schemeClr val="accent3">
                    <a:lumMod val="25000"/>
                  </a:schemeClr>
                </a:solidFill>
                <a:latin typeface="Abadi" panose="020B0604020104020204" pitchFamily="34" charset="0"/>
              </a:rPr>
              <a:t> </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679859"/>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2" name="Rectangle: Rounded Corners 21">
            <a:extLst>
              <a:ext uri="{FF2B5EF4-FFF2-40B4-BE49-F238E27FC236}">
                <a16:creationId xmlns:a16="http://schemas.microsoft.com/office/drawing/2014/main" id="{DEA049F1-5E06-CFD8-999D-1EF485F88098}"/>
              </a:ext>
            </a:extLst>
          </p:cNvPr>
          <p:cNvSpPr/>
          <p:nvPr/>
        </p:nvSpPr>
        <p:spPr>
          <a:xfrm>
            <a:off x="6465759" y="1398658"/>
            <a:ext cx="4267469" cy="5168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 REQUEST</a:t>
            </a:r>
          </a:p>
        </p:txBody>
      </p:sp>
      <p:sp>
        <p:nvSpPr>
          <p:cNvPr id="23" name="Rectangle: Rounded Corners 22">
            <a:extLst>
              <a:ext uri="{FF2B5EF4-FFF2-40B4-BE49-F238E27FC236}">
                <a16:creationId xmlns:a16="http://schemas.microsoft.com/office/drawing/2014/main" id="{64EAC50A-8CC4-5DF4-FDC3-A82A5A1295FA}"/>
              </a:ext>
            </a:extLst>
          </p:cNvPr>
          <p:cNvSpPr/>
          <p:nvPr/>
        </p:nvSpPr>
        <p:spPr>
          <a:xfrm>
            <a:off x="6465757" y="2388193"/>
            <a:ext cx="4267469" cy="5935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 Convert to Pandas </a:t>
            </a:r>
            <a:r>
              <a:rPr lang="en-US" dirty="0" err="1"/>
              <a:t>Dataframe</a:t>
            </a:r>
            <a:endParaRPr lang="en-US" dirty="0"/>
          </a:p>
        </p:txBody>
      </p:sp>
      <p:sp>
        <p:nvSpPr>
          <p:cNvPr id="24" name="Rectangle: Rounded Corners 23">
            <a:extLst>
              <a:ext uri="{FF2B5EF4-FFF2-40B4-BE49-F238E27FC236}">
                <a16:creationId xmlns:a16="http://schemas.microsoft.com/office/drawing/2014/main" id="{6ED3FA19-159D-1531-46BA-D06AEE701408}"/>
              </a:ext>
            </a:extLst>
          </p:cNvPr>
          <p:cNvSpPr/>
          <p:nvPr/>
        </p:nvSpPr>
        <p:spPr>
          <a:xfrm>
            <a:off x="6465758" y="3500793"/>
            <a:ext cx="4267469" cy="5935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 Filter to only include Falcon 9 Launches</a:t>
            </a:r>
          </a:p>
        </p:txBody>
      </p:sp>
      <p:sp>
        <p:nvSpPr>
          <p:cNvPr id="25" name="Rectangle: Rounded Corners 24">
            <a:extLst>
              <a:ext uri="{FF2B5EF4-FFF2-40B4-BE49-F238E27FC236}">
                <a16:creationId xmlns:a16="http://schemas.microsoft.com/office/drawing/2014/main" id="{04312901-8D0A-832D-411F-EB36F6391046}"/>
              </a:ext>
            </a:extLst>
          </p:cNvPr>
          <p:cNvSpPr/>
          <p:nvPr/>
        </p:nvSpPr>
        <p:spPr>
          <a:xfrm>
            <a:off x="6465758" y="4609362"/>
            <a:ext cx="4267469" cy="5935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 Data Wrangling</a:t>
            </a:r>
          </a:p>
        </p:txBody>
      </p:sp>
      <p:cxnSp>
        <p:nvCxnSpPr>
          <p:cNvPr id="26" name="Straight Arrow Connector 25">
            <a:extLst>
              <a:ext uri="{FF2B5EF4-FFF2-40B4-BE49-F238E27FC236}">
                <a16:creationId xmlns:a16="http://schemas.microsoft.com/office/drawing/2014/main" id="{C0A1CB42-B392-D327-A4EF-A9E2152A648C}"/>
              </a:ext>
            </a:extLst>
          </p:cNvPr>
          <p:cNvCxnSpPr>
            <a:cxnSpLocks/>
            <a:stCxn id="22" idx="2"/>
            <a:endCxn id="23" idx="0"/>
          </p:cNvCxnSpPr>
          <p:nvPr/>
        </p:nvCxnSpPr>
        <p:spPr>
          <a:xfrm flipH="1">
            <a:off x="8599492" y="1915538"/>
            <a:ext cx="2" cy="4726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835F2917-423B-8A07-C964-48EBD7EF24AB}"/>
              </a:ext>
            </a:extLst>
          </p:cNvPr>
          <p:cNvCxnSpPr>
            <a:cxnSpLocks/>
          </p:cNvCxnSpPr>
          <p:nvPr/>
        </p:nvCxnSpPr>
        <p:spPr>
          <a:xfrm>
            <a:off x="8599492" y="2981778"/>
            <a:ext cx="0" cy="5031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112B2ED-1535-6586-2E62-E835877D92D0}"/>
              </a:ext>
            </a:extLst>
          </p:cNvPr>
          <p:cNvCxnSpPr>
            <a:cxnSpLocks/>
          </p:cNvCxnSpPr>
          <p:nvPr/>
        </p:nvCxnSpPr>
        <p:spPr>
          <a:xfrm>
            <a:off x="8599490" y="4148791"/>
            <a:ext cx="1" cy="460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ectangle: Rounded Corners 28">
            <a:extLst>
              <a:ext uri="{FF2B5EF4-FFF2-40B4-BE49-F238E27FC236}">
                <a16:creationId xmlns:a16="http://schemas.microsoft.com/office/drawing/2014/main" id="{FC55E48F-C7A1-4332-4EC0-7B0CCC0D8D73}"/>
              </a:ext>
            </a:extLst>
          </p:cNvPr>
          <p:cNvSpPr/>
          <p:nvPr/>
        </p:nvSpPr>
        <p:spPr>
          <a:xfrm>
            <a:off x="6465759" y="5632806"/>
            <a:ext cx="4267469" cy="5935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 Save to .csv file</a:t>
            </a:r>
          </a:p>
        </p:txBody>
      </p:sp>
      <p:cxnSp>
        <p:nvCxnSpPr>
          <p:cNvPr id="30" name="Straight Arrow Connector 29">
            <a:extLst>
              <a:ext uri="{FF2B5EF4-FFF2-40B4-BE49-F238E27FC236}">
                <a16:creationId xmlns:a16="http://schemas.microsoft.com/office/drawing/2014/main" id="{6EE59FC2-3CCA-88EF-83AE-C9FEC846EB15}"/>
              </a:ext>
            </a:extLst>
          </p:cNvPr>
          <p:cNvCxnSpPr>
            <a:cxnSpLocks/>
          </p:cNvCxnSpPr>
          <p:nvPr/>
        </p:nvCxnSpPr>
        <p:spPr>
          <a:xfrm>
            <a:off x="8599492" y="5163911"/>
            <a:ext cx="1" cy="460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HTTP GET method to request the Falcon9 Launch HTML page, as an HTTP response</a:t>
            </a:r>
          </a:p>
          <a:p>
            <a:pPr>
              <a:lnSpc>
                <a:spcPct val="100000"/>
              </a:lnSpc>
              <a:spcBef>
                <a:spcPts val="1400"/>
              </a:spcBef>
            </a:pPr>
            <a:r>
              <a:rPr lang="en-US" sz="2200" dirty="0">
                <a:solidFill>
                  <a:schemeClr val="accent3">
                    <a:lumMod val="25000"/>
                  </a:schemeClr>
                </a:solidFill>
                <a:latin typeface="Abadi" panose="020B0604020104020204" pitchFamily="34" charset="0"/>
              </a:rPr>
              <a:t>Create Beautiful Soup Object</a:t>
            </a:r>
          </a:p>
          <a:p>
            <a:pPr>
              <a:lnSpc>
                <a:spcPct val="100000"/>
              </a:lnSpc>
              <a:spcBef>
                <a:spcPts val="1400"/>
              </a:spcBef>
            </a:pPr>
            <a:r>
              <a:rPr lang="en-US" sz="2200" dirty="0">
                <a:solidFill>
                  <a:schemeClr val="accent3">
                    <a:lumMod val="25000"/>
                  </a:schemeClr>
                </a:solidFill>
                <a:latin typeface="Abadi" panose="020B0604020104020204" pitchFamily="34" charset="0"/>
              </a:rPr>
              <a:t>Extract all important information</a:t>
            </a:r>
          </a:p>
          <a:p>
            <a:pPr>
              <a:lnSpc>
                <a:spcPct val="100000"/>
              </a:lnSpc>
              <a:spcBef>
                <a:spcPts val="1400"/>
              </a:spcBef>
            </a:pPr>
            <a:r>
              <a:rPr lang="en-US" sz="2200" dirty="0">
                <a:solidFill>
                  <a:schemeClr val="accent3">
                    <a:lumMod val="25000"/>
                  </a:schemeClr>
                </a:solidFill>
                <a:latin typeface="Abadi" panose="020B0604020104020204" pitchFamily="34" charset="0"/>
              </a:rPr>
              <a:t>Parse HTML tables into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t>
            </a:r>
            <a:endParaRPr lang="en-US" sz="2200" dirty="0">
              <a:solidFill>
                <a:schemeClr val="accent3">
                  <a:lumMod val="25000"/>
                </a:schemeClr>
              </a:solidFill>
              <a:latin typeface="Abadi" panose="020B0604020104020204" pitchFamily="34" charset="0"/>
              <a:hlinkClick r:id="rId3"/>
            </a:endParaRPr>
          </a:p>
          <a:p>
            <a:pPr>
              <a:lnSpc>
                <a:spcPct val="100000"/>
              </a:lnSpc>
              <a:spcBef>
                <a:spcPts val="1400"/>
              </a:spcBef>
            </a:pPr>
            <a:r>
              <a:rPr lang="en-US" sz="2200" dirty="0" err="1">
                <a:solidFill>
                  <a:schemeClr val="accent3">
                    <a:lumMod val="25000"/>
                  </a:schemeClr>
                </a:solidFill>
                <a:latin typeface="Abadi" panose="020B0604020104020204" pitchFamily="34" charset="0"/>
                <a:hlinkClick r:id="rId3"/>
              </a:rPr>
              <a:t>Github</a:t>
            </a:r>
            <a:r>
              <a:rPr lang="en-US" sz="2200" dirty="0">
                <a:solidFill>
                  <a:schemeClr val="accent3">
                    <a:lumMod val="25000"/>
                  </a:schemeClr>
                </a:solidFill>
                <a:latin typeface="Abadi" panose="020B0604020104020204" pitchFamily="34" charset="0"/>
                <a:hlinkClick r:id="rId3"/>
              </a:rPr>
              <a:t> Link - Scraping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4" name="Rectangle: Rounded Corners 23">
            <a:extLst>
              <a:ext uri="{FF2B5EF4-FFF2-40B4-BE49-F238E27FC236}">
                <a16:creationId xmlns:a16="http://schemas.microsoft.com/office/drawing/2014/main" id="{D7338D56-8D85-3EC2-06FB-9B23B633AF0E}"/>
              </a:ext>
            </a:extLst>
          </p:cNvPr>
          <p:cNvSpPr/>
          <p:nvPr/>
        </p:nvSpPr>
        <p:spPr>
          <a:xfrm>
            <a:off x="6325848" y="1354210"/>
            <a:ext cx="4308898" cy="5168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 Request data</a:t>
            </a:r>
          </a:p>
        </p:txBody>
      </p:sp>
      <p:sp>
        <p:nvSpPr>
          <p:cNvPr id="26" name="Rectangle: Rounded Corners 25">
            <a:extLst>
              <a:ext uri="{FF2B5EF4-FFF2-40B4-BE49-F238E27FC236}">
                <a16:creationId xmlns:a16="http://schemas.microsoft.com/office/drawing/2014/main" id="{B2D7ECB1-CB53-F9F7-64FA-5F54481BF645}"/>
              </a:ext>
            </a:extLst>
          </p:cNvPr>
          <p:cNvSpPr/>
          <p:nvPr/>
        </p:nvSpPr>
        <p:spPr>
          <a:xfrm>
            <a:off x="6325849" y="2361484"/>
            <a:ext cx="4308898" cy="5935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 Extract all column/variable names from HTML table header</a:t>
            </a:r>
          </a:p>
        </p:txBody>
      </p:sp>
      <p:sp>
        <p:nvSpPr>
          <p:cNvPr id="27" name="Rectangle: Rounded Corners 26">
            <a:extLst>
              <a:ext uri="{FF2B5EF4-FFF2-40B4-BE49-F238E27FC236}">
                <a16:creationId xmlns:a16="http://schemas.microsoft.com/office/drawing/2014/main" id="{BA163708-538F-66ED-B94E-0789EABCE237}"/>
              </a:ext>
            </a:extLst>
          </p:cNvPr>
          <p:cNvSpPr/>
          <p:nvPr/>
        </p:nvSpPr>
        <p:spPr>
          <a:xfrm>
            <a:off x="6325849" y="3439289"/>
            <a:ext cx="4308898" cy="5935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 Parse HTML tables</a:t>
            </a:r>
          </a:p>
        </p:txBody>
      </p:sp>
      <p:cxnSp>
        <p:nvCxnSpPr>
          <p:cNvPr id="28" name="Straight Arrow Connector 27">
            <a:extLst>
              <a:ext uri="{FF2B5EF4-FFF2-40B4-BE49-F238E27FC236}">
                <a16:creationId xmlns:a16="http://schemas.microsoft.com/office/drawing/2014/main" id="{C8AAEF36-D7EC-2C42-82A6-6B7B1F691E61}"/>
              </a:ext>
            </a:extLst>
          </p:cNvPr>
          <p:cNvCxnSpPr>
            <a:cxnSpLocks/>
            <a:stCxn id="24" idx="2"/>
            <a:endCxn id="26" idx="0"/>
          </p:cNvCxnSpPr>
          <p:nvPr/>
        </p:nvCxnSpPr>
        <p:spPr>
          <a:xfrm>
            <a:off x="8480297" y="1871090"/>
            <a:ext cx="1" cy="4903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857CEE63-6674-8852-1570-83FAAD6A1884}"/>
              </a:ext>
            </a:extLst>
          </p:cNvPr>
          <p:cNvCxnSpPr>
            <a:cxnSpLocks/>
          </p:cNvCxnSpPr>
          <p:nvPr/>
        </p:nvCxnSpPr>
        <p:spPr>
          <a:xfrm>
            <a:off x="8480296" y="2986990"/>
            <a:ext cx="1" cy="460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Rectangle: Rounded Corners 30">
            <a:extLst>
              <a:ext uri="{FF2B5EF4-FFF2-40B4-BE49-F238E27FC236}">
                <a16:creationId xmlns:a16="http://schemas.microsoft.com/office/drawing/2014/main" id="{F3B193EA-7FCF-B14C-731F-2CA536DB2847}"/>
              </a:ext>
            </a:extLst>
          </p:cNvPr>
          <p:cNvSpPr/>
          <p:nvPr/>
        </p:nvSpPr>
        <p:spPr>
          <a:xfrm>
            <a:off x="6325848" y="5573364"/>
            <a:ext cx="4308898" cy="5935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 Save to .csv file</a:t>
            </a:r>
          </a:p>
        </p:txBody>
      </p:sp>
      <p:cxnSp>
        <p:nvCxnSpPr>
          <p:cNvPr id="32" name="Straight Arrow Connector 31">
            <a:extLst>
              <a:ext uri="{FF2B5EF4-FFF2-40B4-BE49-F238E27FC236}">
                <a16:creationId xmlns:a16="http://schemas.microsoft.com/office/drawing/2014/main" id="{CE337633-BB7A-1B2A-12EA-6BAAADCA696E}"/>
              </a:ext>
            </a:extLst>
          </p:cNvPr>
          <p:cNvCxnSpPr>
            <a:cxnSpLocks/>
          </p:cNvCxnSpPr>
          <p:nvPr/>
        </p:nvCxnSpPr>
        <p:spPr>
          <a:xfrm>
            <a:off x="8480295" y="4036720"/>
            <a:ext cx="1" cy="460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Rounded Corners 32">
            <a:extLst>
              <a:ext uri="{FF2B5EF4-FFF2-40B4-BE49-F238E27FC236}">
                <a16:creationId xmlns:a16="http://schemas.microsoft.com/office/drawing/2014/main" id="{A557C9BA-833C-613F-740F-16E93DC1B6E1}"/>
              </a:ext>
            </a:extLst>
          </p:cNvPr>
          <p:cNvSpPr/>
          <p:nvPr/>
        </p:nvSpPr>
        <p:spPr>
          <a:xfrm>
            <a:off x="6325848" y="4484700"/>
            <a:ext cx="4308898" cy="5935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 Create data frame </a:t>
            </a:r>
          </a:p>
        </p:txBody>
      </p:sp>
      <p:cxnSp>
        <p:nvCxnSpPr>
          <p:cNvPr id="34" name="Straight Arrow Connector 33">
            <a:extLst>
              <a:ext uri="{FF2B5EF4-FFF2-40B4-BE49-F238E27FC236}">
                <a16:creationId xmlns:a16="http://schemas.microsoft.com/office/drawing/2014/main" id="{7A6A0ED5-DA62-6B3D-86BC-ED7027C63AB7}"/>
              </a:ext>
            </a:extLst>
          </p:cNvPr>
          <p:cNvCxnSpPr>
            <a:cxnSpLocks/>
          </p:cNvCxnSpPr>
          <p:nvPr/>
        </p:nvCxnSpPr>
        <p:spPr>
          <a:xfrm>
            <a:off x="8480294" y="5108948"/>
            <a:ext cx="1" cy="460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4F1C18FF718E040AC1C4C878DBC501B" ma:contentTypeVersion="11" ma:contentTypeDescription="Create a new document." ma:contentTypeScope="" ma:versionID="19d7935a937c8454f9f5671233a990e8">
  <xsd:schema xmlns:xsd="http://www.w3.org/2001/XMLSchema" xmlns:xs="http://www.w3.org/2001/XMLSchema" xmlns:p="http://schemas.microsoft.com/office/2006/metadata/properties" xmlns:ns3="aa8c2dd8-bd55-4d20-9463-3fb7376de818" xmlns:ns4="39f2b137-def9-46c8-9837-583ff0de325c" targetNamespace="http://schemas.microsoft.com/office/2006/metadata/properties" ma:root="true" ma:fieldsID="aefaa401d9d9a8d547a605d3bc61d328" ns3:_="" ns4:_="">
    <xsd:import namespace="aa8c2dd8-bd55-4d20-9463-3fb7376de818"/>
    <xsd:import namespace="39f2b137-def9-46c8-9837-583ff0de325c"/>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AutoKeyPoints" minOccurs="0"/>
                <xsd:element ref="ns3:MediaServiceKeyPoints" minOccurs="0"/>
                <xsd:element ref="ns3:MediaServiceDateTaken" minOccurs="0"/>
                <xsd:element ref="ns4:SharedWithUsers" minOccurs="0"/>
                <xsd:element ref="ns4:SharedWithDetails" minOccurs="0"/>
                <xsd:element ref="ns4:SharingHintHash"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a8c2dd8-bd55-4d20-9463-3fb7376de81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9f2b137-def9-46c8-9837-583ff0de325c"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52B57CA-5925-47CA-B74D-33AC5400C4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a8c2dd8-bd55-4d20-9463-3fb7376de818"/>
    <ds:schemaRef ds:uri="39f2b137-def9-46c8-9837-583ff0de325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4DA07C5-A406-4A0D-B3E6-3856C94AC7F3}">
  <ds:schemaRefs>
    <ds:schemaRef ds:uri="http://purl.org/dc/terms/"/>
    <ds:schemaRef ds:uri="http://www.w3.org/XML/1998/namespace"/>
    <ds:schemaRef ds:uri="http://schemas.microsoft.com/office/2006/documentManagement/types"/>
    <ds:schemaRef ds:uri="http://purl.org/dc/dcmitype/"/>
    <ds:schemaRef ds:uri="39f2b137-def9-46c8-9837-583ff0de325c"/>
    <ds:schemaRef ds:uri="http://schemas.microsoft.com/office/2006/metadata/properties"/>
    <ds:schemaRef ds:uri="http://schemas.microsoft.com/office/infopath/2007/PartnerControls"/>
    <ds:schemaRef ds:uri="http://schemas.openxmlformats.org/package/2006/metadata/core-properties"/>
    <ds:schemaRef ds:uri="aa8c2dd8-bd55-4d20-9463-3fb7376de818"/>
    <ds:schemaRef ds:uri="http://purl.org/dc/elements/1.1/"/>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1517</TotalTime>
  <Words>2439</Words>
  <Application>Microsoft Office PowerPoint</Application>
  <PresentationFormat>Widescreen</PresentationFormat>
  <Paragraphs>271</Paragraphs>
  <Slides>47</Slides>
  <Notes>6</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Gomez, Hugo O</cp:lastModifiedBy>
  <cp:revision>382</cp:revision>
  <dcterms:created xsi:type="dcterms:W3CDTF">2021-04-29T18:58:34Z</dcterms:created>
  <dcterms:modified xsi:type="dcterms:W3CDTF">2023-03-19T20:46:06Z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0x01010014F1C18FF718E040AC1C4C878DBC501B</vt:lpwstr>
  </property>
</Properties>
</file>